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8" r:id="rId4"/>
    <p:sldId id="260" r:id="rId6"/>
    <p:sldId id="261" r:id="rId7"/>
    <p:sldId id="265" r:id="rId8"/>
    <p:sldId id="263" r:id="rId9"/>
    <p:sldId id="267" r:id="rId10"/>
    <p:sldId id="303" r:id="rId11"/>
    <p:sldId id="304" r:id="rId12"/>
    <p:sldId id="305" r:id="rId13"/>
    <p:sldId id="306" r:id="rId14"/>
    <p:sldId id="307" r:id="rId15"/>
    <p:sldId id="308" r:id="rId16"/>
    <p:sldId id="272" r:id="rId17"/>
    <p:sldId id="273" r:id="rId18"/>
    <p:sldId id="300" r:id="rId19"/>
    <p:sldId id="301" r:id="rId20"/>
    <p:sldId id="302" r:id="rId21"/>
    <p:sldId id="274" r:id="rId22"/>
    <p:sldId id="275" r:id="rId23"/>
    <p:sldId id="309" r:id="rId24"/>
    <p:sldId id="276" r:id="rId25"/>
    <p:sldId id="277" r:id="rId26"/>
    <p:sldId id="310" r:id="rId27"/>
    <p:sldId id="279" r:id="rId28"/>
    <p:sldId id="280" r:id="rId29"/>
    <p:sldId id="311" r:id="rId30"/>
    <p:sldId id="312" r:id="rId31"/>
    <p:sldId id="313" r:id="rId32"/>
    <p:sldId id="283" r:id="rId33"/>
    <p:sldId id="284" r:id="rId34"/>
    <p:sldId id="314" r:id="rId35"/>
    <p:sldId id="286" r:id="rId36"/>
    <p:sldId id="315" r:id="rId37"/>
    <p:sldId id="316" r:id="rId38"/>
    <p:sldId id="317" r:id="rId39"/>
    <p:sldId id="287" r:id="rId40"/>
    <p:sldId id="288" r:id="rId41"/>
    <p:sldId id="289" r:id="rId42"/>
    <p:sldId id="318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20" r:id="rId54"/>
  </p:sldIdLst>
  <p:sldSz cx="12192000" cy="6858000"/>
  <p:notesSz cx="6858000" cy="9144000"/>
  <p:custDataLst>
    <p:tags r:id="rId5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yanamists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78" autoAdjust="0"/>
    <p:restoredTop sz="94660"/>
  </p:normalViewPr>
  <p:slideViewPr>
    <p:cSldViewPr snapToGrid="0">
      <p:cViewPr varScale="1">
        <p:scale>
          <a:sx n="83" d="100"/>
          <a:sy n="83" d="100"/>
        </p:scale>
        <p:origin x="732" y="41"/>
      </p:cViewPr>
      <p:guideLst>
        <p:guide orient="horz" pos="2224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9" Type="http://schemas.openxmlformats.org/officeDocument/2006/relationships/tags" Target="tags/tag77.xml"/><Relationship Id="rId58" Type="http://schemas.openxmlformats.org/officeDocument/2006/relationships/commentAuthors" Target="commentAuthors.xml"/><Relationship Id="rId57" Type="http://schemas.openxmlformats.org/officeDocument/2006/relationships/tableStyles" Target="tableStyles.xml"/><Relationship Id="rId56" Type="http://schemas.openxmlformats.org/officeDocument/2006/relationships/viewProps" Target="viewProps.xml"/><Relationship Id="rId55" Type="http://schemas.openxmlformats.org/officeDocument/2006/relationships/presProps" Target="presProps.xml"/><Relationship Id="rId54" Type="http://schemas.openxmlformats.org/officeDocument/2006/relationships/slide" Target="slides/slide50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1-27T23:50:12.510" idx="1">
    <p:pos x="10" y="10"/>
    <p:text/>
  </p:cm>
</p:cmLst>
</file>

<file path=ppt/media/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const_iterator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//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用于非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const_iterator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cbegin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;//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用于对象的读，可以作用于常量也可以作用于变量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const_iterator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</a:t>
            </a: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//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用于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</a:t>
            </a: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Vector</a:t>
            </a:r>
            <a:r>
              <a:rPr lang="zh-CN" altLang="en-US" dirty="0"/>
              <a:t>不支持</a:t>
            </a:r>
            <a:r>
              <a:rPr lang="en-US" altLang="zh-CN" dirty="0" err="1"/>
              <a:t>push_front</a:t>
            </a:r>
            <a:r>
              <a:rPr lang="zh-CN" altLang="en-US" dirty="0">
                <a:highlight>
                  <a:srgbClr val="FFFF00"/>
                </a:highlight>
              </a:rPr>
              <a:t>是因为效率的问题，所有元素都需要后移</a:t>
            </a:r>
            <a:r>
              <a:rPr lang="zh-CN" altLang="en-US" dirty="0"/>
              <a:t>，不明就里的程序员可能乱用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Map</a:t>
            </a:r>
            <a:r>
              <a:rPr lang="zh-CN" altLang="en-US" dirty="0"/>
              <a:t>中定义了三种数据类型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888888"/>
                </a:solidFill>
                <a:latin typeface="Courier New" panose="02070309020205020404"/>
                <a:cs typeface="Courier New" panose="02070309020205020404"/>
              </a:defRPr>
            </a:lvl1pPr>
          </a:lstStyle>
          <a:p>
            <a:pPr marL="50800">
              <a:lnSpc>
                <a:spcPts val="2615"/>
              </a:lnSpc>
            </a:pPr>
            <a:fld id="{81D60167-4931-47E6-BA6A-407CBD079E47}" type="slidenum">
              <a:rPr lang="en-US" altLang="zh-CN" spc="-33" smtClean="0"/>
            </a:fld>
            <a:endParaRPr lang="en-US" altLang="zh-CN" spc="-33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8.png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9.png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63.xml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64.xml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8.xml"/><Relationship Id="rId2" Type="http://schemas.openxmlformats.org/officeDocument/2006/relationships/tags" Target="../tags/tag65.xml"/><Relationship Id="rId1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8.xml"/><Relationship Id="rId2" Type="http://schemas.openxmlformats.org/officeDocument/2006/relationships/tags" Target="../tags/tag66.xml"/><Relationship Id="rId1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67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68.xml"/><Relationship Id="rId1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69.xml"/><Relationship Id="rId1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70.xml"/><Relationship Id="rId1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8.xml"/><Relationship Id="rId2" Type="http://schemas.openxmlformats.org/officeDocument/2006/relationships/hyperlink" Target="http://www.open-std.org/jtc1/sc22/wg21/docs/papers/2017/n4713.pdf" TargetMode="External"/><Relationship Id="rId1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71.xml"/><Relationship Id="rId1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72.xml"/><Relationship Id="rId1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73.xml"/><Relationship Id="rId1" Type="http://schemas.openxmlformats.org/officeDocument/2006/relationships/image" Target="../media/image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74.xml"/><Relationship Id="rId1" Type="http://schemas.openxmlformats.org/officeDocument/2006/relationships/image" Target="../media/image4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75.xml"/><Relationship Id="rId1" Type="http://schemas.openxmlformats.org/officeDocument/2006/relationships/image" Target="../media/image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76.xml"/><Relationship Id="rId1" Type="http://schemas.openxmlformats.org/officeDocument/2006/relationships/image" Target="../media/image4.png"/></Relationships>
</file>

<file path=ppt/slides/_rels/slide4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8.xml"/><Relationship Id="rId2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hyperlink" Target="http://stepanovpapers.com/Stepanov-The_Standard_Template_Library-1994.pdf" TargetMode="Externa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comments" Target="../comments/comment1.xml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6.png"/><Relationship Id="rId2" Type="http://schemas.openxmlformats.org/officeDocument/2006/relationships/hyperlink" Target="https://www.stroustrup.com/hopl-almost-final.pdf" TargetMode="Externa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8.xml"/><Relationship Id="rId3" Type="http://schemas.openxmlformats.org/officeDocument/2006/relationships/hyperlink" Target="https://qingcms.gitee.io/cppreference/20210212/zh/cpp/container.html" TargetMode="External"/><Relationship Id="rId2" Type="http://schemas.openxmlformats.org/officeDocument/2006/relationships/hyperlink" Target="https://qingcms.gitee.io/cppreference/20210212/zh/cpp/language/list_initialization.html" TargetMode="Externa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8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04" b="46967"/>
          <a:stretch>
            <a:fillRect/>
          </a:stretch>
        </p:blipFill>
        <p:spPr>
          <a:xfrm>
            <a:off x="0" y="2176476"/>
            <a:ext cx="12209296" cy="287792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2176477"/>
            <a:ext cx="12192000" cy="2877922"/>
          </a:xfrm>
          <a:prstGeom prst="rect">
            <a:avLst/>
          </a:prstGeom>
          <a:gradFill>
            <a:gsLst>
              <a:gs pos="0">
                <a:srgbClr val="014723"/>
              </a:gs>
              <a:gs pos="59000">
                <a:srgbClr val="014723">
                  <a:alpha val="60000"/>
                </a:srgbClr>
              </a:gs>
              <a:gs pos="100000">
                <a:srgbClr val="014723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223683" y="2729511"/>
            <a:ext cx="974463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C++</a:t>
            </a:r>
            <a:r>
              <a:rPr lang="zh-CN" altLang="en-US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语言标准模板库</a:t>
            </a:r>
            <a:r>
              <a:rPr lang="en-US" altLang="zh-CN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(STL)</a:t>
            </a:r>
            <a:endParaRPr lang="en-US" altLang="zh-CN" sz="6000" b="1" dirty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TextBox 10"/>
          <p:cNvSpPr txBox="1"/>
          <p:nvPr/>
        </p:nvSpPr>
        <p:spPr>
          <a:xfrm>
            <a:off x="2565806" y="3990096"/>
            <a:ext cx="7060388" cy="523196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中山大学程序设计</a:t>
            </a:r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</a:rPr>
              <a:t>慕课小组</a:t>
            </a:r>
            <a:endParaRPr lang="en-US" altLang="zh-CN" sz="2800" dirty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Florian Bur - The Wa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609600" y="6311900"/>
            <a:ext cx="406400" cy="4064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00" r="2284" b="11992"/>
          <a:stretch>
            <a:fillRect/>
          </a:stretch>
        </p:blipFill>
        <p:spPr>
          <a:xfrm>
            <a:off x="4339400" y="923192"/>
            <a:ext cx="3433000" cy="10726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150"/>
                            </p:stCondLst>
                            <p:childTnLst>
                              <p:par>
                                <p:cTn id="18" presetID="8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10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 bldLvl="0" animBg="1"/>
      <p:bldP spid="15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使用迭代器：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exp2.cpp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13315" name="Text Box 3"/>
          <p:cNvSpPr txBox="1"/>
          <p:nvPr/>
        </p:nvSpPr>
        <p:spPr>
          <a:xfrm>
            <a:off x="2022475" y="1945958"/>
            <a:ext cx="73914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None/>
            </a:pPr>
            <a:endParaRPr lang="zh-CN" altLang="zh-CN" sz="2400" b="0" dirty="0">
              <a:latin typeface="Tahoma" panose="020B0604030504040204" pitchFamily="34" charset="0"/>
            </a:endParaRPr>
          </a:p>
        </p:txBody>
      </p:sp>
      <p:sp>
        <p:nvSpPr>
          <p:cNvPr id="7" name="Text Box 3"/>
          <p:cNvSpPr txBox="1"/>
          <p:nvPr/>
        </p:nvSpPr>
        <p:spPr>
          <a:xfrm>
            <a:off x="2022475" y="1945958"/>
            <a:ext cx="73914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None/>
            </a:pPr>
            <a:endParaRPr lang="zh-CN" altLang="zh-CN" sz="2400" b="0" dirty="0">
              <a:latin typeface="Tahoma" panose="020B0604030504040204" pitchFamily="34" charset="0"/>
            </a:endParaRPr>
          </a:p>
        </p:txBody>
      </p:sp>
      <p:graphicFrame>
        <p:nvGraphicFramePr>
          <p:cNvPr id="8" name="Group 80"/>
          <p:cNvGraphicFramePr>
            <a:graphicFrameLocks noGrp="1"/>
          </p:cNvGraphicFramePr>
          <p:nvPr/>
        </p:nvGraphicFramePr>
        <p:xfrm>
          <a:off x="3381057" y="1945958"/>
          <a:ext cx="5508939" cy="396875"/>
        </p:xfrm>
        <a:graphic>
          <a:graphicData uri="http://schemas.openxmlformats.org/drawingml/2006/table">
            <a:tbl>
              <a:tblPr/>
              <a:tblGrid>
                <a:gridCol w="781534"/>
                <a:gridCol w="781533"/>
                <a:gridCol w="781534"/>
                <a:gridCol w="396338"/>
                <a:gridCol w="397930"/>
                <a:gridCol w="396338"/>
                <a:gridCol w="397930"/>
                <a:gridCol w="396338"/>
                <a:gridCol w="397930"/>
                <a:gridCol w="781534"/>
              </a:tblGrid>
              <a:tr h="39687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22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80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9" name="Rectangle 31"/>
          <p:cNvSpPr/>
          <p:nvPr/>
        </p:nvSpPr>
        <p:spPr>
          <a:xfrm>
            <a:off x="1939134" y="1836635"/>
            <a:ext cx="1008062" cy="503237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None/>
            </a:pPr>
            <a:r>
              <a:rPr lang="en-US" altLang="zh-CN" sz="2800" dirty="0">
                <a:latin typeface="Times New Roman" panose="02020603050405020304" pitchFamily="18" charset="0"/>
              </a:rPr>
              <a:t>ivec</a:t>
            </a:r>
            <a:endParaRPr lang="en-US" altLang="zh-CN" sz="2800" dirty="0">
              <a:latin typeface="Times New Roman" panose="02020603050405020304" pitchFamily="18" charset="0"/>
            </a:endParaRPr>
          </a:p>
        </p:txBody>
      </p:sp>
      <p:sp>
        <p:nvSpPr>
          <p:cNvPr id="2" name="箭头: 上 1"/>
          <p:cNvSpPr/>
          <p:nvPr/>
        </p:nvSpPr>
        <p:spPr>
          <a:xfrm>
            <a:off x="3615267" y="2480733"/>
            <a:ext cx="135466" cy="152400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124199" y="2644801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ivec.begin</a:t>
            </a:r>
            <a:r>
              <a:rPr lang="en-US" altLang="zh-CN" dirty="0"/>
              <a:t>()</a:t>
            </a:r>
            <a:endParaRPr lang="zh-CN" altLang="en-US" dirty="0"/>
          </a:p>
        </p:txBody>
      </p:sp>
      <p:sp>
        <p:nvSpPr>
          <p:cNvPr id="12" name="箭头: 上 11"/>
          <p:cNvSpPr/>
          <p:nvPr/>
        </p:nvSpPr>
        <p:spPr>
          <a:xfrm>
            <a:off x="9127067" y="2480733"/>
            <a:ext cx="135466" cy="152400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8635999" y="2644801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ivec.end</a:t>
            </a:r>
            <a:r>
              <a:rPr lang="en-US" altLang="zh-CN" dirty="0"/>
              <a:t>()</a:t>
            </a:r>
            <a:endParaRPr lang="zh-CN" altLang="en-US" dirty="0"/>
          </a:p>
        </p:txBody>
      </p:sp>
      <p:sp>
        <p:nvSpPr>
          <p:cNvPr id="14" name="箭头: 上 13"/>
          <p:cNvSpPr/>
          <p:nvPr/>
        </p:nvSpPr>
        <p:spPr>
          <a:xfrm>
            <a:off x="8438817" y="3080266"/>
            <a:ext cx="135466" cy="152400"/>
          </a:xfrm>
          <a:prstGeom prst="up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947749" y="3244334"/>
            <a:ext cx="1393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ivec.rbegin</a:t>
            </a:r>
            <a:r>
              <a:rPr lang="en-US" altLang="zh-CN" dirty="0"/>
              <a:t>()</a:t>
            </a:r>
            <a:endParaRPr lang="zh-CN" altLang="en-US" dirty="0"/>
          </a:p>
        </p:txBody>
      </p:sp>
      <p:sp>
        <p:nvSpPr>
          <p:cNvPr id="16" name="箭头: 上 15"/>
          <p:cNvSpPr/>
          <p:nvPr/>
        </p:nvSpPr>
        <p:spPr>
          <a:xfrm>
            <a:off x="2975897" y="3114675"/>
            <a:ext cx="135466" cy="152400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2476872" y="3272883"/>
            <a:ext cx="1208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ivec.rend</a:t>
            </a:r>
            <a:r>
              <a:rPr lang="en-US" altLang="zh-CN" dirty="0"/>
              <a:t>()</a:t>
            </a:r>
            <a:endParaRPr lang="zh-CN" altLang="en-US" dirty="0"/>
          </a:p>
        </p:txBody>
      </p:sp>
      <p:cxnSp>
        <p:nvCxnSpPr>
          <p:cNvPr id="6" name="直接箭头连接符 5"/>
          <p:cNvCxnSpPr>
            <a:stCxn id="15" idx="1"/>
            <a:endCxn id="17" idx="3"/>
          </p:cNvCxnSpPr>
          <p:nvPr/>
        </p:nvCxnSpPr>
        <p:spPr>
          <a:xfrm flipH="1">
            <a:off x="3685857" y="3429000"/>
            <a:ext cx="4261892" cy="285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4" idx="3"/>
            <a:endCxn id="13" idx="1"/>
          </p:cNvCxnSpPr>
          <p:nvPr/>
        </p:nvCxnSpPr>
        <p:spPr>
          <a:xfrm>
            <a:off x="4438983" y="2829467"/>
            <a:ext cx="41970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6128226" y="2527499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+&gt;</a:t>
            </a:r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5726377" y="3114675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&lt;+</a:t>
            </a:r>
            <a:endParaRPr lang="zh-CN" altLang="en-US" dirty="0"/>
          </a:p>
        </p:txBody>
      </p:sp>
      <p:sp>
        <p:nvSpPr>
          <p:cNvPr id="25" name="文本框 24"/>
          <p:cNvSpPr txBox="1"/>
          <p:nvPr/>
        </p:nvSpPr>
        <p:spPr>
          <a:xfrm>
            <a:off x="979326" y="3942899"/>
            <a:ext cx="10312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要点解释</a:t>
            </a:r>
            <a:r>
              <a:rPr lang="zh-CN" altLang="en-US" sz="2000" dirty="0"/>
              <a:t>：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迭代器（</a:t>
            </a:r>
            <a:r>
              <a:rPr lang="en-US" altLang="zh-CN" sz="2000" i="1" dirty="0"/>
              <a:t>Iterator</a:t>
            </a:r>
            <a:r>
              <a:rPr lang="zh-CN" altLang="en-US" sz="2000" dirty="0"/>
              <a:t>）是用于遍历</a:t>
            </a:r>
            <a:r>
              <a:rPr lang="zh-CN" altLang="en-US" sz="2000" b="1" dirty="0"/>
              <a:t>容器元素</a:t>
            </a:r>
            <a:r>
              <a:rPr lang="zh-CN" altLang="en-US" sz="2000" dirty="0"/>
              <a:t>的</a:t>
            </a:r>
            <a:r>
              <a:rPr lang="zh-CN" altLang="en-US" sz="2000" dirty="0">
                <a:solidFill>
                  <a:srgbClr val="FF0000"/>
                </a:solidFill>
              </a:rPr>
              <a:t>指针</a:t>
            </a:r>
            <a:r>
              <a:rPr lang="zh-CN" altLang="en-US" sz="2000" dirty="0"/>
              <a:t>对象的包装。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>
                <a:highlight>
                  <a:srgbClr val="FFFF00"/>
                </a:highlight>
              </a:rPr>
              <a:t>单向迭代器</a:t>
            </a:r>
            <a:r>
              <a:rPr lang="zh-CN" altLang="en-US" sz="2000" dirty="0"/>
              <a:t>实现了以下运算符重载</a:t>
            </a:r>
            <a:endParaRPr lang="en-US" altLang="zh-CN" sz="20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operator ++ </a:t>
            </a:r>
            <a:r>
              <a:rPr lang="zh-CN" altLang="en-US" sz="2000" dirty="0"/>
              <a:t>，</a:t>
            </a:r>
            <a:r>
              <a:rPr lang="en-US" altLang="zh-CN" sz="2000" dirty="0"/>
              <a:t>==, != , * </a:t>
            </a:r>
            <a:r>
              <a:rPr lang="zh-CN" altLang="en-US" sz="2000" dirty="0"/>
              <a:t>等，例如：</a:t>
            </a:r>
            <a:r>
              <a:rPr lang="en-US" altLang="zh-CN" sz="2000" dirty="0">
                <a:highlight>
                  <a:srgbClr val="FFFF00"/>
                </a:highlight>
              </a:rPr>
              <a:t>++ </a:t>
            </a:r>
            <a:r>
              <a:rPr lang="zh-CN" altLang="en-US" sz="2000" dirty="0">
                <a:highlight>
                  <a:srgbClr val="FFFF00"/>
                </a:highlight>
              </a:rPr>
              <a:t>表示取容器中的下一个元素</a:t>
            </a:r>
            <a:endParaRPr lang="en-US" altLang="zh-CN" sz="20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容器会提供一个或多个迭代器实现。例如：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vector </a:t>
            </a:r>
            <a:r>
              <a:rPr lang="zh-CN" altLang="en-US" sz="2000" dirty="0"/>
              <a:t>提供正向和反向的迭代器。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通过成员函数 </a:t>
            </a:r>
            <a:r>
              <a:rPr lang="en-US" altLang="zh-CN" sz="2000" dirty="0"/>
              <a:t>begin()</a:t>
            </a:r>
            <a:r>
              <a:rPr lang="zh-CN" altLang="en-US" sz="2000" dirty="0"/>
              <a:t>，</a:t>
            </a:r>
            <a:r>
              <a:rPr lang="en-US" altLang="zh-CN" sz="2000" dirty="0"/>
              <a:t>end()</a:t>
            </a:r>
            <a:r>
              <a:rPr lang="zh-CN" altLang="en-US" sz="2000" dirty="0"/>
              <a:t> 返回正向迭代器对象实例。</a:t>
            </a:r>
            <a:endParaRPr lang="en-US" altLang="zh-CN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通过成员函数 </a:t>
            </a:r>
            <a:r>
              <a:rPr lang="en-US" altLang="zh-CN" sz="2000" dirty="0" err="1"/>
              <a:t>rbegin</a:t>
            </a:r>
            <a:r>
              <a:rPr lang="en-US" altLang="zh-CN" sz="2000" dirty="0"/>
              <a:t>()</a:t>
            </a:r>
            <a:r>
              <a:rPr lang="zh-CN" altLang="en-US" sz="2000" dirty="0"/>
              <a:t>，</a:t>
            </a:r>
            <a:r>
              <a:rPr lang="en-US" altLang="zh-CN" sz="2000" dirty="0"/>
              <a:t>rend()</a:t>
            </a:r>
            <a:r>
              <a:rPr lang="zh-CN" altLang="en-US" sz="2000" dirty="0"/>
              <a:t> 返回反向迭代器对象实例</a:t>
            </a:r>
            <a:r>
              <a:rPr lang="en-US" altLang="zh-CN" sz="2000" dirty="0"/>
              <a:t> </a:t>
            </a:r>
            <a:endParaRPr lang="zh-CN" altLang="en-US" sz="2000" dirty="0"/>
          </a:p>
        </p:txBody>
      </p:sp>
      <p:sp>
        <p:nvSpPr>
          <p:cNvPr id="20" name="矩形: 圆角 19"/>
          <p:cNvSpPr/>
          <p:nvPr/>
        </p:nvSpPr>
        <p:spPr>
          <a:xfrm>
            <a:off x="8949267" y="1962972"/>
            <a:ext cx="601133" cy="369332"/>
          </a:xfrm>
          <a:prstGeom prst="roundRect">
            <a:avLst/>
          </a:prstGeom>
          <a:ln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: 圆角 26"/>
          <p:cNvSpPr/>
          <p:nvPr/>
        </p:nvSpPr>
        <p:spPr>
          <a:xfrm>
            <a:off x="2778125" y="1962972"/>
            <a:ext cx="601133" cy="369332"/>
          </a:xfrm>
          <a:prstGeom prst="roundRect">
            <a:avLst/>
          </a:prstGeom>
          <a:ln>
            <a:prstDash val="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913620" y="2849245"/>
            <a:ext cx="146939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/>
              <a:t>++</a:t>
            </a:r>
            <a:r>
              <a:rPr lang="zh-CN" altLang="en-US" sz="1600"/>
              <a:t>往箭头方向</a:t>
            </a:r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8264525" y="4454525"/>
            <a:ext cx="2577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00B0F0"/>
                </a:solidFill>
              </a:rPr>
              <a:t>单向只能</a:t>
            </a:r>
            <a:r>
              <a:rPr lang="en-US" altLang="zh-CN">
                <a:solidFill>
                  <a:srgbClr val="00B0F0"/>
                </a:solidFill>
              </a:rPr>
              <a:t>++</a:t>
            </a:r>
            <a:endParaRPr lang="en-US" altLang="zh-CN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C++11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关键字：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auto 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和 </a:t>
            </a:r>
            <a:r>
              <a:rPr lang="en-US" altLang="zh-CN" sz="2800" b="1" kern="0" dirty="0" err="1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decltype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023619" y="1755140"/>
            <a:ext cx="1045718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/>
              <a:t>auto</a:t>
            </a:r>
            <a:r>
              <a:rPr lang="zh-CN" altLang="en-US" sz="2400" b="1" dirty="0"/>
              <a:t>：占位符类型说明符</a:t>
            </a:r>
            <a:endParaRPr lang="en-US" altLang="zh-CN" sz="2400" b="1" dirty="0"/>
          </a:p>
          <a:p>
            <a:pPr algn="l"/>
            <a:r>
              <a:rPr lang="zh-CN" altLang="en-US" sz="2000" b="0" i="0" dirty="0">
                <a:solidFill>
                  <a:srgbClr val="000000"/>
                </a:solidFill>
                <a:effectLst/>
                <a:latin typeface="DejaVu Sans"/>
              </a:rPr>
              <a:t>对于变量，</a:t>
            </a:r>
            <a:r>
              <a:rPr lang="en-US" altLang="zh-CN" sz="2000" b="0" i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auto x = </a:t>
            </a:r>
            <a:r>
              <a:rPr lang="en-US" altLang="zh-CN" sz="2000" b="0" i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expr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DejaVu Sans"/>
              </a:rPr>
              <a:t>;</a:t>
            </a:r>
            <a:r>
              <a:rPr lang="zh-CN" altLang="en-US" sz="2000" dirty="0">
                <a:solidFill>
                  <a:srgbClr val="000000"/>
                </a:solidFill>
                <a:latin typeface="DejaVu Sans"/>
              </a:rPr>
              <a:t> </a:t>
            </a:r>
            <a:r>
              <a:rPr lang="zh-CN" altLang="en-US" sz="2000" b="0" i="0" dirty="0">
                <a:solidFill>
                  <a:srgbClr val="000000"/>
                </a:solidFill>
                <a:effectLst/>
                <a:latin typeface="DejaVu Sans"/>
              </a:rPr>
              <a:t>从</a:t>
            </a:r>
            <a:r>
              <a:rPr lang="zh-CN" altLang="en-US" sz="2000" b="0" i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DejaVu Sans"/>
              </a:rPr>
              <a:t>初始化器推导类型</a:t>
            </a:r>
            <a:endParaRPr lang="en-US" altLang="zh-CN" sz="2000" b="0" i="0" dirty="0">
              <a:solidFill>
                <a:srgbClr val="000000"/>
              </a:solidFill>
              <a:effectLst/>
              <a:highlight>
                <a:srgbClr val="FFFF00"/>
              </a:highlight>
              <a:latin typeface="DejaVu Sans"/>
            </a:endParaRPr>
          </a:p>
          <a:p>
            <a:pPr algn="l"/>
            <a:r>
              <a:rPr lang="en-US" altLang="zh-CN" sz="2400" b="1" dirty="0" err="1"/>
              <a:t>decltype</a:t>
            </a:r>
            <a:r>
              <a:rPr lang="en-US" altLang="zh-CN" sz="2400" b="1" dirty="0"/>
              <a:t> </a:t>
            </a:r>
            <a:r>
              <a:rPr lang="zh-CN" altLang="en-US" sz="2400" b="1" dirty="0"/>
              <a:t>说明符</a:t>
            </a:r>
            <a:endParaRPr lang="en-US" altLang="zh-CN" sz="2400" b="1" dirty="0"/>
          </a:p>
          <a:p>
            <a:pPr algn="l"/>
            <a:r>
              <a:rPr lang="en-US" altLang="zh-CN" sz="2000" dirty="0" err="1">
                <a:solidFill>
                  <a:srgbClr val="0070C0"/>
                </a:solidFill>
              </a:rPr>
              <a:t>decltype</a:t>
            </a:r>
            <a:r>
              <a:rPr lang="zh-CN" altLang="en-US" sz="2000" dirty="0">
                <a:solidFill>
                  <a:srgbClr val="0070C0"/>
                </a:solidFill>
              </a:rPr>
              <a:t>（</a:t>
            </a:r>
            <a:r>
              <a:rPr lang="en-US" altLang="zh-CN" sz="2000" i="1" dirty="0">
                <a:solidFill>
                  <a:srgbClr val="0070C0"/>
                </a:solidFill>
              </a:rPr>
              <a:t>expr</a:t>
            </a:r>
            <a:r>
              <a:rPr lang="zh-CN" altLang="en-US" sz="2000" dirty="0">
                <a:solidFill>
                  <a:srgbClr val="0070C0"/>
                </a:solidFill>
              </a:rPr>
              <a:t>）</a:t>
            </a:r>
            <a:r>
              <a:rPr lang="zh-CN" altLang="en-US" sz="2000" dirty="0"/>
              <a:t>申明</a:t>
            </a:r>
            <a:r>
              <a:rPr lang="zh-CN" altLang="en-US" sz="2000" dirty="0">
                <a:highlight>
                  <a:srgbClr val="FFFF00"/>
                </a:highlight>
              </a:rPr>
              <a:t>从表达式得到的类型</a:t>
            </a:r>
            <a:endParaRPr lang="zh-CN" altLang="en-US" sz="2000" dirty="0">
              <a:highlight>
                <a:srgbClr val="FFFF00"/>
              </a:highlight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23619" y="3383324"/>
            <a:ext cx="10135448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	vector&lt;int&gt; </a:t>
            </a:r>
            <a:r>
              <a:rPr lang="en-US" altLang="zh-CN" dirty="0" err="1">
                <a:latin typeface="Consolas" panose="020B0609020204030204" pitchFamily="49" charset="0"/>
              </a:rPr>
              <a:t>ivec</a:t>
            </a:r>
            <a:r>
              <a:rPr lang="en-US" altLang="zh-CN" dirty="0">
                <a:latin typeface="Consolas" panose="020B0609020204030204" pitchFamily="49" charset="0"/>
              </a:rPr>
              <a:t>(10, 2);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decltype</a:t>
            </a: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FF0000"/>
                </a:solidFill>
                <a:latin typeface="Consolas" panose="020B0609020204030204" pitchFamily="49" charset="0"/>
              </a:rPr>
              <a:t>ivec.begin</a:t>
            </a: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()) </a:t>
            </a:r>
            <a:r>
              <a:rPr lang="en-US" altLang="zh-CN" dirty="0" err="1">
                <a:latin typeface="Consolas" panose="020B0609020204030204" pitchFamily="49" charset="0"/>
              </a:rPr>
              <a:t>iter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for (</a:t>
            </a: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auto</a:t>
            </a:r>
            <a:r>
              <a:rPr lang="en-US" altLang="zh-CN" dirty="0">
                <a:latin typeface="Consolas" panose="020B0609020204030204" pitchFamily="49" charset="0"/>
              </a:rPr>
              <a:t> it = </a:t>
            </a:r>
            <a:r>
              <a:rPr lang="en-US" altLang="zh-CN" dirty="0" err="1">
                <a:latin typeface="Consolas" panose="020B0609020204030204" pitchFamily="49" charset="0"/>
              </a:rPr>
              <a:t>ivec.begin</a:t>
            </a:r>
            <a:r>
              <a:rPr lang="en-US" altLang="zh-CN" dirty="0">
                <a:latin typeface="Consolas" panose="020B0609020204030204" pitchFamily="49" charset="0"/>
              </a:rPr>
              <a:t>(); it </a:t>
            </a:r>
            <a:r>
              <a:rPr lang="en-US" altLang="zh-CN" dirty="0">
                <a:highlight>
                  <a:srgbClr val="FFFF00"/>
                </a:highlight>
                <a:latin typeface="Consolas" panose="020B0609020204030204" pitchFamily="49" charset="0"/>
              </a:rPr>
              <a:t>!=</a:t>
            </a:r>
            <a:r>
              <a:rPr lang="en-US" altLang="zh-CN" dirty="0"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latin typeface="Consolas" panose="020B0609020204030204" pitchFamily="49" charset="0"/>
              </a:rPr>
              <a:t>ivec.end</a:t>
            </a:r>
            <a:r>
              <a:rPr lang="en-US" altLang="zh-CN" dirty="0">
                <a:latin typeface="Consolas" panose="020B0609020204030204" pitchFamily="49" charset="0"/>
              </a:rPr>
              <a:t>(); it++ ) {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	std::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 &lt;&lt; *it &lt;&lt; "," 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}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std::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std::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05933" y="5596283"/>
            <a:ext cx="9188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灵活使用 </a:t>
            </a:r>
            <a:r>
              <a:rPr lang="en-US" altLang="zh-CN" dirty="0"/>
              <a:t>auto </a:t>
            </a:r>
            <a:r>
              <a:rPr lang="zh-CN" altLang="en-US" dirty="0"/>
              <a:t>和 </a:t>
            </a:r>
            <a:r>
              <a:rPr lang="en-US" altLang="zh-CN" dirty="0" err="1"/>
              <a:t>decltype</a:t>
            </a:r>
            <a:r>
              <a:rPr lang="en-US" altLang="zh-CN" dirty="0"/>
              <a:t> </a:t>
            </a:r>
            <a:r>
              <a:rPr lang="zh-CN" altLang="en-US" dirty="0"/>
              <a:t>可以减少程序对模板实参的依赖，提升程序通用性和可读性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4394835" y="6383020"/>
            <a:ext cx="27298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>
                <a:solidFill>
                  <a:srgbClr val="00B0F0"/>
                </a:solidFill>
              </a:rPr>
              <a:t>避免模板打上去太长</a:t>
            </a:r>
            <a:endParaRPr lang="zh-CN" altLang="en-US" sz="1600">
              <a:solidFill>
                <a:srgbClr val="00B0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72630" y="2913380"/>
            <a:ext cx="3611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正向迭代器和反向数据类型不一样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扩展阅读：反向迭代器示例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13315" name="Text Box 3"/>
          <p:cNvSpPr txBox="1"/>
          <p:nvPr/>
        </p:nvSpPr>
        <p:spPr>
          <a:xfrm>
            <a:off x="2022475" y="1945958"/>
            <a:ext cx="73914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None/>
            </a:pPr>
            <a:endParaRPr lang="zh-CN" altLang="zh-CN" sz="2400" b="0" dirty="0">
              <a:latin typeface="Tahoma" panose="020B060403050404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18634" y="1744776"/>
            <a:ext cx="1035473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Consolas" panose="020B0609020204030204" pitchFamily="49" charset="0"/>
              </a:rPr>
              <a:t>template &lt;</a:t>
            </a:r>
            <a:r>
              <a:rPr lang="en-US" altLang="zh-CN" sz="2000" dirty="0" err="1">
                <a:solidFill>
                  <a:srgbClr val="FF0000"/>
                </a:solidFill>
                <a:latin typeface="Consolas" panose="020B0609020204030204" pitchFamily="49" charset="0"/>
              </a:rPr>
              <a:t>typename</a:t>
            </a:r>
            <a:r>
              <a:rPr lang="en-US" altLang="zh-CN" sz="2000" dirty="0">
                <a:latin typeface="Consolas" panose="020B0609020204030204" pitchFamily="49" charset="0"/>
              </a:rPr>
              <a:t> T&gt;		//template-reverse-it.cpp 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latin typeface="Consolas" panose="020B0609020204030204" pitchFamily="49" charset="0"/>
              </a:rPr>
              <a:t>class </a:t>
            </a:r>
            <a:r>
              <a:rPr lang="en-US" altLang="zh-CN" sz="2000" dirty="0" err="1">
                <a:latin typeface="Consolas" panose="020B0609020204030204" pitchFamily="49" charset="0"/>
              </a:rPr>
              <a:t>ReverseIterator</a:t>
            </a:r>
            <a:r>
              <a:rPr lang="en-US" altLang="zh-CN" sz="2000" dirty="0">
                <a:latin typeface="Consolas" panose="020B0609020204030204" pitchFamily="49" charset="0"/>
              </a:rPr>
              <a:t> {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latin typeface="Consolas" panose="020B0609020204030204" pitchFamily="49" charset="0"/>
              </a:rPr>
              <a:t>  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T* </a:t>
            </a:r>
            <a:r>
              <a:rPr lang="en-US" altLang="zh-CN" sz="2000" dirty="0">
                <a:latin typeface="Consolas" panose="020B0609020204030204" pitchFamily="49" charset="0"/>
              </a:rPr>
              <a:t>p;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latin typeface="Consolas" panose="020B0609020204030204" pitchFamily="49" charset="0"/>
              </a:rPr>
              <a:t>public: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latin typeface="Consolas" panose="020B0609020204030204" pitchFamily="49" charset="0"/>
              </a:rPr>
              <a:t>  </a:t>
            </a:r>
            <a:r>
              <a:rPr lang="en-US" altLang="zh-CN" sz="2000" dirty="0" err="1">
                <a:latin typeface="Consolas" panose="020B0609020204030204" pitchFamily="49" charset="0"/>
              </a:rPr>
              <a:t>ReverseIterator</a:t>
            </a:r>
            <a:r>
              <a:rPr lang="en-US" altLang="zh-CN" sz="2000" dirty="0">
                <a:latin typeface="Consolas" panose="020B0609020204030204" pitchFamily="49" charset="0"/>
              </a:rPr>
              <a:t>(T* x) :p(x) {}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latin typeface="Consolas" panose="020B0609020204030204" pitchFamily="49" charset="0"/>
              </a:rPr>
              <a:t>  </a:t>
            </a:r>
            <a:r>
              <a:rPr lang="en-US" altLang="zh-CN" sz="2000" dirty="0" err="1">
                <a:latin typeface="Consolas" panose="020B0609020204030204" pitchFamily="49" charset="0"/>
              </a:rPr>
              <a:t>ReverseIterator</a:t>
            </a:r>
            <a:r>
              <a:rPr lang="en-US" altLang="zh-CN" sz="2000" dirty="0">
                <a:latin typeface="Consolas" panose="020B0609020204030204" pitchFamily="49" charset="0"/>
              </a:rPr>
              <a:t>(const </a:t>
            </a:r>
            <a:r>
              <a:rPr lang="en-US" altLang="zh-CN" sz="2000" dirty="0" err="1">
                <a:latin typeface="Consolas" panose="020B0609020204030204" pitchFamily="49" charset="0"/>
              </a:rPr>
              <a:t>ReverseIterator</a:t>
            </a:r>
            <a:r>
              <a:rPr lang="en-US" altLang="zh-CN" sz="2000" dirty="0">
                <a:latin typeface="Consolas" panose="020B0609020204030204" pitchFamily="49" charset="0"/>
              </a:rPr>
              <a:t>&amp; </a:t>
            </a:r>
            <a:r>
              <a:rPr lang="en-US" altLang="zh-CN" sz="2000" dirty="0" err="1">
                <a:latin typeface="Consolas" panose="020B0609020204030204" pitchFamily="49" charset="0"/>
              </a:rPr>
              <a:t>mit</a:t>
            </a:r>
            <a:r>
              <a:rPr lang="en-US" altLang="zh-CN" sz="2000" dirty="0">
                <a:latin typeface="Consolas" panose="020B0609020204030204" pitchFamily="49" charset="0"/>
              </a:rPr>
              <a:t>) : p(</a:t>
            </a:r>
            <a:r>
              <a:rPr lang="en-US" altLang="zh-CN" sz="2000" dirty="0" err="1">
                <a:latin typeface="Consolas" panose="020B0609020204030204" pitchFamily="49" charset="0"/>
              </a:rPr>
              <a:t>mit.p</a:t>
            </a:r>
            <a:r>
              <a:rPr lang="en-US" altLang="zh-CN" sz="2000" dirty="0">
                <a:latin typeface="Consolas" panose="020B0609020204030204" pitchFamily="49" charset="0"/>
              </a:rPr>
              <a:t>) {}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latin typeface="Consolas" panose="020B0609020204030204" pitchFamily="49" charset="0"/>
              </a:rPr>
              <a:t>  </a:t>
            </a:r>
            <a:r>
              <a:rPr lang="en-US" altLang="zh-CN" sz="2000" dirty="0" err="1">
                <a:latin typeface="Consolas" panose="020B0609020204030204" pitchFamily="49" charset="0"/>
              </a:rPr>
              <a:t>ReverseIterator</a:t>
            </a:r>
            <a:r>
              <a:rPr lang="en-US" altLang="zh-CN" sz="2000" dirty="0">
                <a:latin typeface="Consolas" panose="020B0609020204030204" pitchFamily="49" charset="0"/>
              </a:rPr>
              <a:t>&amp; 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operator++() </a:t>
            </a:r>
            <a:r>
              <a:rPr lang="en-US" altLang="zh-CN" sz="2000" dirty="0">
                <a:latin typeface="Consolas" panose="020B0609020204030204" pitchFamily="49" charset="0"/>
              </a:rPr>
              <a:t>{--</a:t>
            </a:r>
            <a:r>
              <a:rPr lang="en-US" altLang="zh-CN" sz="2000" dirty="0" err="1">
                <a:latin typeface="Consolas" panose="020B0609020204030204" pitchFamily="49" charset="0"/>
              </a:rPr>
              <a:t>p;return</a:t>
            </a:r>
            <a:r>
              <a:rPr lang="en-US" altLang="zh-CN" sz="2000" dirty="0">
                <a:latin typeface="Consolas" panose="020B0609020204030204" pitchFamily="49" charset="0"/>
              </a:rPr>
              <a:t> *this;}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latin typeface="Consolas" panose="020B0609020204030204" pitchFamily="49" charset="0"/>
              </a:rPr>
              <a:t>  </a:t>
            </a:r>
            <a:r>
              <a:rPr lang="en-US" altLang="zh-CN" sz="2000" dirty="0" err="1">
                <a:latin typeface="Consolas" panose="020B0609020204030204" pitchFamily="49" charset="0"/>
              </a:rPr>
              <a:t>ReverseIterator</a:t>
            </a:r>
            <a:r>
              <a:rPr lang="en-US" altLang="zh-CN" sz="2000" dirty="0">
                <a:latin typeface="Consolas" panose="020B0609020204030204" pitchFamily="49" charset="0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operator++(int) </a:t>
            </a:r>
            <a:r>
              <a:rPr lang="en-US" altLang="zh-CN" sz="2000" dirty="0">
                <a:latin typeface="Consolas" panose="020B0609020204030204" pitchFamily="49" charset="0"/>
              </a:rPr>
              <a:t>{</a:t>
            </a:r>
            <a:r>
              <a:rPr lang="en-US" altLang="zh-CN" sz="2000" dirty="0" err="1">
                <a:latin typeface="Consolas" panose="020B0609020204030204" pitchFamily="49" charset="0"/>
              </a:rPr>
              <a:t>ReverseIterator</a:t>
            </a:r>
            <a:r>
              <a:rPr lang="en-US" altLang="zh-CN" sz="2000" dirty="0">
                <a:latin typeface="Consolas" panose="020B0609020204030204" pitchFamily="49" charset="0"/>
              </a:rPr>
              <a:t> </a:t>
            </a:r>
            <a:r>
              <a:rPr lang="en-US" altLang="zh-CN" sz="2000" dirty="0" err="1">
                <a:latin typeface="Consolas" panose="020B0609020204030204" pitchFamily="49" charset="0"/>
              </a:rPr>
              <a:t>tmp</a:t>
            </a:r>
            <a:r>
              <a:rPr lang="en-US" altLang="zh-CN" sz="2000" dirty="0">
                <a:latin typeface="Consolas" panose="020B0609020204030204" pitchFamily="49" charset="0"/>
              </a:rPr>
              <a:t>(*this); operator++(); return </a:t>
            </a:r>
            <a:r>
              <a:rPr lang="en-US" altLang="zh-CN" sz="2000" dirty="0" err="1">
                <a:latin typeface="Consolas" panose="020B0609020204030204" pitchFamily="49" charset="0"/>
              </a:rPr>
              <a:t>tmp</a:t>
            </a:r>
            <a:r>
              <a:rPr lang="en-US" altLang="zh-CN" sz="2000" dirty="0">
                <a:latin typeface="Consolas" panose="020B0609020204030204" pitchFamily="49" charset="0"/>
              </a:rPr>
              <a:t>;}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latin typeface="Consolas" panose="020B0609020204030204" pitchFamily="49" charset="0"/>
              </a:rPr>
              <a:t>  bool 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operator==(</a:t>
            </a:r>
            <a:r>
              <a:rPr lang="en-US" altLang="zh-CN" sz="2000" dirty="0">
                <a:latin typeface="Consolas" panose="020B0609020204030204" pitchFamily="49" charset="0"/>
              </a:rPr>
              <a:t>const </a:t>
            </a:r>
            <a:r>
              <a:rPr lang="en-US" altLang="zh-CN" sz="2000" dirty="0" err="1">
                <a:latin typeface="Consolas" panose="020B0609020204030204" pitchFamily="49" charset="0"/>
              </a:rPr>
              <a:t>ReverseIterator</a:t>
            </a:r>
            <a:r>
              <a:rPr lang="en-US" altLang="zh-CN" sz="2000" dirty="0">
                <a:latin typeface="Consolas" panose="020B0609020204030204" pitchFamily="49" charset="0"/>
              </a:rPr>
              <a:t>&amp; </a:t>
            </a:r>
            <a:r>
              <a:rPr lang="en-US" altLang="zh-CN" sz="2000" dirty="0" err="1">
                <a:latin typeface="Consolas" panose="020B0609020204030204" pitchFamily="49" charset="0"/>
              </a:rPr>
              <a:t>rhs</a:t>
            </a:r>
            <a:r>
              <a:rPr lang="en-US" altLang="zh-CN" sz="2000" dirty="0">
                <a:latin typeface="Consolas" panose="020B0609020204030204" pitchFamily="49" charset="0"/>
              </a:rPr>
              <a:t>) const {return p==</a:t>
            </a:r>
            <a:r>
              <a:rPr lang="en-US" altLang="zh-CN" sz="2000" dirty="0" err="1">
                <a:latin typeface="Consolas" panose="020B0609020204030204" pitchFamily="49" charset="0"/>
              </a:rPr>
              <a:t>rhs.p</a:t>
            </a:r>
            <a:r>
              <a:rPr lang="en-US" altLang="zh-CN" sz="2000" dirty="0">
                <a:latin typeface="Consolas" panose="020B0609020204030204" pitchFamily="49" charset="0"/>
              </a:rPr>
              <a:t>;}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latin typeface="Consolas" panose="020B0609020204030204" pitchFamily="49" charset="0"/>
              </a:rPr>
              <a:t>  bool 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operator!=(</a:t>
            </a:r>
            <a:r>
              <a:rPr lang="en-US" altLang="zh-CN" sz="2000" dirty="0">
                <a:latin typeface="Consolas" panose="020B0609020204030204" pitchFamily="49" charset="0"/>
              </a:rPr>
              <a:t>const </a:t>
            </a:r>
            <a:r>
              <a:rPr lang="en-US" altLang="zh-CN" sz="2000" dirty="0" err="1">
                <a:latin typeface="Consolas" panose="020B0609020204030204" pitchFamily="49" charset="0"/>
              </a:rPr>
              <a:t>ReverseIterator</a:t>
            </a:r>
            <a:r>
              <a:rPr lang="en-US" altLang="zh-CN" sz="2000" dirty="0">
                <a:latin typeface="Consolas" panose="020B0609020204030204" pitchFamily="49" charset="0"/>
              </a:rPr>
              <a:t>&amp; </a:t>
            </a:r>
            <a:r>
              <a:rPr lang="en-US" altLang="zh-CN" sz="2000" dirty="0" err="1">
                <a:latin typeface="Consolas" panose="020B0609020204030204" pitchFamily="49" charset="0"/>
              </a:rPr>
              <a:t>rhs</a:t>
            </a:r>
            <a:r>
              <a:rPr lang="en-US" altLang="zh-CN" sz="2000" dirty="0">
                <a:latin typeface="Consolas" panose="020B0609020204030204" pitchFamily="49" charset="0"/>
              </a:rPr>
              <a:t>) const {return p!=</a:t>
            </a:r>
            <a:r>
              <a:rPr lang="en-US" altLang="zh-CN" sz="2000" dirty="0" err="1">
                <a:latin typeface="Consolas" panose="020B0609020204030204" pitchFamily="49" charset="0"/>
              </a:rPr>
              <a:t>rhs.p</a:t>
            </a:r>
            <a:r>
              <a:rPr lang="en-US" altLang="zh-CN" sz="2000" dirty="0">
                <a:latin typeface="Consolas" panose="020B0609020204030204" pitchFamily="49" charset="0"/>
              </a:rPr>
              <a:t>;}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latin typeface="Consolas" panose="020B0609020204030204" pitchFamily="49" charset="0"/>
              </a:rPr>
              <a:t>  T&amp; 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operator*() </a:t>
            </a:r>
            <a:r>
              <a:rPr lang="en-US" altLang="zh-CN" sz="2000" dirty="0">
                <a:latin typeface="Consolas" panose="020B0609020204030204" pitchFamily="49" charset="0"/>
              </a:rPr>
              <a:t>{return *p;}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latin typeface="Consolas" panose="020B0609020204030204" pitchFamily="49" charset="0"/>
              </a:rPr>
              <a:t>};</a:t>
            </a:r>
            <a:endParaRPr lang="zh-CN" altLang="en-US" sz="2000" dirty="0">
              <a:latin typeface="Consolas" panose="020B0609020204030204" pitchFamily="49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71285" y="2548890"/>
            <a:ext cx="28117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00B0F0"/>
                </a:solidFill>
              </a:rPr>
              <a:t>反向迭代器实现</a:t>
            </a:r>
            <a:r>
              <a:rPr lang="en-US" altLang="zh-CN">
                <a:solidFill>
                  <a:srgbClr val="00B0F0"/>
                </a:solidFill>
              </a:rPr>
              <a:t>-</a:t>
            </a:r>
            <a:r>
              <a:rPr lang="zh-CN" altLang="en-US">
                <a:solidFill>
                  <a:srgbClr val="00B0F0"/>
                </a:solidFill>
              </a:rPr>
              <a:t>指针泛化</a:t>
            </a:r>
            <a:endParaRPr lang="zh-CN" altLang="en-US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基本概念：容器与迭代器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88620" y="1882140"/>
            <a:ext cx="588264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/>
              <a:t>C++</a:t>
            </a:r>
            <a:r>
              <a:rPr lang="zh-CN" altLang="en-US"/>
              <a:t>标准：Containers are objects that store other objects.</a:t>
            </a:r>
            <a:r>
              <a:rPr lang="en-US" altLang="zh-CN"/>
              <a:t> </a:t>
            </a:r>
            <a:r>
              <a:rPr lang="zh-CN" altLang="en-US"/>
              <a:t>（容器是储存其他对象的对象）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容器分为四种：</a:t>
            </a:r>
            <a:endParaRPr lang="zh-CN" altLang="en-US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序列式容器</a:t>
            </a:r>
            <a:endParaRPr lang="zh-CN" altLang="en-US">
              <a:solidFill>
                <a:schemeClr val="tx1"/>
              </a:solidFill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关联式容器</a:t>
            </a:r>
            <a:endParaRPr lang="zh-CN" altLang="en-US">
              <a:solidFill>
                <a:schemeClr val="tx1"/>
              </a:solidFill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无序关联式容器</a:t>
            </a:r>
            <a:endParaRPr lang="zh-CN" altLang="en-US">
              <a:solidFill>
                <a:schemeClr val="tx1"/>
              </a:solidFill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容器适配器</a:t>
            </a:r>
            <a:endParaRPr lang="zh-CN" altLang="en-US">
              <a:solidFill>
                <a:schemeClr val="tx1"/>
              </a:solidFill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zh-CN" altLang="en-US">
              <a:solidFill>
                <a:schemeClr val="tx1"/>
              </a:solidFill>
            </a:endParaRPr>
          </a:p>
          <a:p>
            <a:pPr lvl="0" indent="0" algn="l"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/>
                </a:solidFill>
              </a:rPr>
              <a:t>简单来说，每个容器提供了一种适配大部分类型的数据结构</a:t>
            </a: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8395" y="2536190"/>
            <a:ext cx="5455920" cy="2636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基本概念：容器与迭代器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15315" y="1953895"/>
            <a:ext cx="416941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迭代器：迭代器是每种容器各自定义的一个或多个不同于容器的类，比如</a:t>
            </a:r>
            <a:r>
              <a:rPr lang="en-US" altLang="zh-CN">
                <a:latin typeface="Consolas" panose="020B0609020204030204" pitchFamily="49" charset="0"/>
              </a:rPr>
              <a:t>vector&lt;T&gt;::iterator</a:t>
            </a:r>
            <a:r>
              <a:rPr lang="zh-CN" altLang="en-US">
                <a:latin typeface="Consolas" panose="020B0609020204030204" pitchFamily="49" charset="0"/>
              </a:rPr>
              <a:t>，它主要用于访问、修改、增加、删除容器中的元素。</a:t>
            </a:r>
            <a:endParaRPr lang="zh-CN" altLang="en-US">
              <a:latin typeface="Consolas" panose="020B0609020204030204" pitchFamily="49" charset="0"/>
            </a:endParaRPr>
          </a:p>
          <a:p>
            <a:endParaRPr lang="zh-CN" altLang="en-US">
              <a:latin typeface="Consolas" panose="020B0609020204030204" pitchFamily="49" charset="0"/>
            </a:endParaRPr>
          </a:p>
          <a:p>
            <a:r>
              <a:rPr lang="zh-CN" altLang="en-US">
                <a:latin typeface="Consolas" panose="020B0609020204030204" pitchFamily="49" charset="0"/>
              </a:rPr>
              <a:t>按照功能的不同，</a:t>
            </a:r>
            <a:r>
              <a:rPr lang="en-US" altLang="zh-CN">
                <a:ea typeface="+mn-lt"/>
              </a:rPr>
              <a:t>C++17</a:t>
            </a:r>
            <a:r>
              <a:rPr lang="zh-CN" altLang="en-US">
                <a:ea typeface="+mn-lt"/>
              </a:rPr>
              <a:t>之前的迭代器分为: LegacyInputIterator（输入迭代器）, LegacyOutputIterator（输出迭代器）, LegacyForwardIterator（单向迭代器）, LegacyBidirectionalIterator（双向迭代器）, LegacyRandomAccessIterator（随机迭代器）五种，</a:t>
            </a:r>
            <a:r>
              <a:rPr lang="en-US" altLang="zh-CN">
                <a:ea typeface="+mn-lt"/>
              </a:rPr>
              <a:t>C++17</a:t>
            </a:r>
            <a:r>
              <a:rPr lang="zh-CN" altLang="en-US">
                <a:ea typeface="+mn-lt"/>
              </a:rPr>
              <a:t>加入了 LegacyContiguousIterator （连续迭代器）</a:t>
            </a:r>
            <a:endParaRPr lang="zh-CN" altLang="en-US">
              <a:ea typeface="+mn-lt"/>
            </a:endParaRPr>
          </a:p>
          <a:p>
            <a:endParaRPr lang="zh-CN" altLang="en-US">
              <a:ea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635" y="1953895"/>
            <a:ext cx="7365365" cy="40830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198977" y="1749839"/>
            <a:ext cx="9604587" cy="467586"/>
          </a:xfrm>
          <a:prstGeom prst="rect">
            <a:avLst/>
          </a:prstGeom>
        </p:spPr>
        <p:txBody>
          <a:bodyPr vert="horz" wrap="square" lIns="0" tIns="16087" rIns="0" bIns="0" rtlCol="0">
            <a:spAutoFit/>
          </a:bodyPr>
          <a:lstStyle/>
          <a:p>
            <a:pPr marL="17145">
              <a:spcBef>
                <a:spcPts val="125"/>
              </a:spcBef>
            </a:pP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若</a:t>
            </a:r>
            <a:r>
              <a:rPr sz="2935" spc="-27" dirty="0"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和</a:t>
            </a:r>
            <a:r>
              <a:rPr sz="2935" spc="-33" dirty="0">
                <a:latin typeface="微软雅黑" panose="020B0503020204020204" charset="-122"/>
                <a:cs typeface="微软雅黑" panose="020B0503020204020204" charset="-122"/>
              </a:rPr>
              <a:t>p1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都是双向迭代器，则可</a:t>
            </a:r>
            <a:r>
              <a:rPr sz="2935" spc="-33" dirty="0">
                <a:latin typeface="微软雅黑" panose="020B0503020204020204" charset="-122"/>
                <a:cs typeface="微软雅黑" panose="020B0503020204020204" charset="-122"/>
              </a:rPr>
              <a:t>对</a:t>
            </a:r>
            <a:r>
              <a:rPr sz="2935" spc="-27" dirty="0"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、</a:t>
            </a:r>
            <a:r>
              <a:rPr sz="2935" spc="-33" dirty="0">
                <a:latin typeface="微软雅黑" panose="020B0503020204020204" charset="-122"/>
                <a:cs typeface="微软雅黑" panose="020B0503020204020204" charset="-122"/>
              </a:rPr>
              <a:t>p1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可进行</a:t>
            </a:r>
            <a:r>
              <a:rPr sz="2935" spc="-33" dirty="0">
                <a:latin typeface="微软雅黑" panose="020B0503020204020204" charset="-122"/>
                <a:cs typeface="微软雅黑" panose="020B0503020204020204" charset="-122"/>
              </a:rPr>
              <a:t>以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下操</a:t>
            </a:r>
            <a:r>
              <a:rPr sz="2935" spc="-53" dirty="0">
                <a:latin typeface="微软雅黑" panose="020B0503020204020204" charset="-122"/>
                <a:cs typeface="微软雅黑" panose="020B0503020204020204" charset="-122"/>
              </a:rPr>
              <a:t>作：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41864" y="2816019"/>
            <a:ext cx="1813560" cy="2541465"/>
          </a:xfrm>
          <a:prstGeom prst="rect">
            <a:avLst/>
          </a:prstGeom>
        </p:spPr>
        <p:txBody>
          <a:bodyPr vert="horz" wrap="square" lIns="0" tIns="195580" rIns="0" bIns="0" rtlCol="0">
            <a:spAutoFit/>
          </a:bodyPr>
          <a:lstStyle/>
          <a:p>
            <a:pPr marL="17145">
              <a:spcBef>
                <a:spcPts val="1540"/>
              </a:spcBef>
            </a:pP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++p,</a:t>
            </a:r>
            <a:r>
              <a:rPr sz="2935" spc="-7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spc="-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p++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>
              <a:spcBef>
                <a:spcPts val="1415"/>
              </a:spcBef>
            </a:pPr>
            <a:r>
              <a:rPr sz="2935" spc="-2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--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p,</a:t>
            </a:r>
            <a:r>
              <a:rPr sz="2935" spc="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spc="-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p-</a:t>
            </a:r>
            <a:r>
              <a:rPr sz="2935" spc="-6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-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>
              <a:spcBef>
                <a:spcPts val="1405"/>
              </a:spcBef>
            </a:pP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*</a:t>
            </a:r>
            <a:r>
              <a:rPr sz="2935" spc="-4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spc="-8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>
              <a:spcBef>
                <a:spcPts val="1405"/>
              </a:spcBef>
            </a:pP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2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=</a:t>
            </a:r>
            <a:r>
              <a:rPr sz="2935" spc="-2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spc="-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p1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61851" y="2734048"/>
            <a:ext cx="4362027" cy="2543687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7145" marR="6985" algn="just">
              <a:lnSpc>
                <a:spcPct val="140000"/>
              </a:lnSpc>
              <a:spcBef>
                <a:spcPts val="135"/>
              </a:spcBef>
            </a:pP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使</a:t>
            </a:r>
            <a:r>
              <a:rPr sz="2935" spc="-27" dirty="0"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指向容器中下一个元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素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使</a:t>
            </a:r>
            <a:r>
              <a:rPr sz="2935" spc="-27" dirty="0"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指向容器中上一个元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素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取</a:t>
            </a:r>
            <a:r>
              <a:rPr sz="2935" spc="-27" dirty="0"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指向的元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素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>
              <a:spcBef>
                <a:spcPts val="1405"/>
              </a:spcBef>
            </a:pPr>
            <a:r>
              <a:rPr sz="2935" spc="-47" dirty="0">
                <a:latin typeface="微软雅黑" panose="020B0503020204020204" charset="-122"/>
                <a:cs typeface="微软雅黑" panose="020B0503020204020204" charset="-122"/>
              </a:rPr>
              <a:t>赋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值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394239" y="5437233"/>
            <a:ext cx="7039187" cy="467586"/>
          </a:xfrm>
          <a:prstGeom prst="rect">
            <a:avLst/>
          </a:prstGeom>
        </p:spPr>
        <p:txBody>
          <a:bodyPr vert="horz" wrap="square" lIns="0" tIns="16087" rIns="0" bIns="0" rtlCol="0">
            <a:spAutoFit/>
          </a:bodyPr>
          <a:lstStyle/>
          <a:p>
            <a:pPr marL="17145">
              <a:spcBef>
                <a:spcPts val="125"/>
              </a:spcBef>
              <a:tabLst>
                <a:tab pos="3674110" algn="l"/>
              </a:tabLst>
            </a:pP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2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==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p1</a:t>
            </a:r>
            <a:r>
              <a:rPr sz="2935" spc="-2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,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p!=</a:t>
            </a:r>
            <a:r>
              <a:rPr sz="2935" spc="-2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spc="-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p1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	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判断是否相等、不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等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学论网-矩形 1"/>
          <p:cNvSpPr/>
          <p:nvPr/>
        </p:nvSpPr>
        <p:spPr>
          <a:xfrm>
            <a:off x="152400" y="577952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基本概念：容器与迭代器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-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双向迭代器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984906" y="954450"/>
            <a:ext cx="10364045" cy="5158101"/>
          </a:xfrm>
          <a:prstGeom prst="rect">
            <a:avLst/>
          </a:prstGeom>
        </p:spPr>
        <p:txBody>
          <a:bodyPr vert="horz" wrap="square" lIns="0" tIns="196427" rIns="0" bIns="0" rtlCol="0">
            <a:spAutoFit/>
          </a:bodyPr>
          <a:lstStyle/>
          <a:p>
            <a:pPr marL="17145">
              <a:spcBef>
                <a:spcPts val="1545"/>
              </a:spcBef>
            </a:pP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若</a:t>
            </a:r>
            <a:r>
              <a:rPr sz="2935" spc="-33" dirty="0"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7" dirty="0">
                <a:latin typeface="微软雅黑" panose="020B0503020204020204" charset="-122"/>
                <a:cs typeface="微软雅黑" panose="020B0503020204020204" charset="-122"/>
              </a:rPr>
              <a:t>和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p1</a:t>
            </a:r>
            <a:r>
              <a:rPr sz="2935" spc="-33" dirty="0">
                <a:latin typeface="微软雅黑" panose="020B0503020204020204" charset="-122"/>
                <a:cs typeface="微软雅黑" panose="020B0503020204020204" charset="-122"/>
              </a:rPr>
              <a:t>都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是随</a:t>
            </a:r>
            <a:r>
              <a:rPr sz="2935" spc="-53" dirty="0">
                <a:latin typeface="微软雅黑" panose="020B0503020204020204" charset="-122"/>
                <a:cs typeface="微软雅黑" panose="020B0503020204020204" charset="-122"/>
              </a:rPr>
              <a:t>机</a:t>
            </a:r>
            <a:r>
              <a:rPr sz="2935" spc="-33" dirty="0">
                <a:latin typeface="微软雅黑" panose="020B0503020204020204" charset="-122"/>
                <a:cs typeface="微软雅黑" panose="020B0503020204020204" charset="-122"/>
              </a:rPr>
              <a:t>访问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迭代</a:t>
            </a:r>
            <a:r>
              <a:rPr sz="2935" spc="-47" dirty="0">
                <a:latin typeface="微软雅黑" panose="020B0503020204020204" charset="-122"/>
                <a:cs typeface="微软雅黑" panose="020B0503020204020204" charset="-122"/>
              </a:rPr>
              <a:t>器，</a:t>
            </a:r>
            <a:r>
              <a:rPr sz="2935" spc="-33" dirty="0">
                <a:latin typeface="微软雅黑" panose="020B0503020204020204" charset="-122"/>
                <a:cs typeface="微软雅黑" panose="020B0503020204020204" charset="-122"/>
              </a:rPr>
              <a:t>则可对p</a:t>
            </a:r>
            <a:r>
              <a:rPr sz="2935" spc="-47" dirty="0">
                <a:latin typeface="微软雅黑" panose="020B0503020204020204" charset="-122"/>
                <a:cs typeface="微软雅黑" panose="020B0503020204020204" charset="-122"/>
              </a:rPr>
              <a:t>、</a:t>
            </a:r>
            <a:r>
              <a:rPr sz="2935" spc="-27" dirty="0">
                <a:latin typeface="微软雅黑" panose="020B0503020204020204" charset="-122"/>
                <a:cs typeface="微软雅黑" panose="020B0503020204020204" charset="-122"/>
              </a:rPr>
              <a:t>p1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可进行</a:t>
            </a:r>
            <a:r>
              <a:rPr sz="2935" spc="-33" dirty="0">
                <a:latin typeface="微软雅黑" panose="020B0503020204020204" charset="-122"/>
                <a:cs typeface="微软雅黑" panose="020B0503020204020204" charset="-122"/>
              </a:rPr>
              <a:t>以下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操作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：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474345" indent="-457835">
              <a:spcBef>
                <a:spcPts val="1415"/>
              </a:spcBef>
              <a:buFont typeface="Wingdings" panose="05000000000000000000"/>
              <a:buChar char=""/>
              <a:tabLst>
                <a:tab pos="474345" algn="l"/>
              </a:tabLst>
            </a:pPr>
            <a:r>
              <a:rPr sz="2935" spc="-4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双向迭代器的所有操</a:t>
            </a:r>
            <a:r>
              <a:rPr sz="2935" spc="-6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作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474345" indent="-457835">
              <a:spcBef>
                <a:spcPts val="1405"/>
              </a:spcBef>
              <a:buFont typeface="Wingdings" panose="05000000000000000000"/>
              <a:buChar char=""/>
              <a:tabLst>
                <a:tab pos="474345" algn="l"/>
              </a:tabLst>
            </a:pP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 += i</a:t>
            </a:r>
            <a:r>
              <a:rPr sz="2935" spc="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将</a:t>
            </a:r>
            <a:r>
              <a:rPr sz="2935" spc="-27" dirty="0"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向后移动</a:t>
            </a: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i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个元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素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474345" indent="-457835">
              <a:spcBef>
                <a:spcPts val="1405"/>
              </a:spcBef>
              <a:buFont typeface="Wingdings" panose="05000000000000000000"/>
              <a:buChar char=""/>
              <a:tabLst>
                <a:tab pos="474345" algn="l"/>
              </a:tabLst>
            </a:pP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-=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i</a:t>
            </a:r>
            <a:r>
              <a:rPr sz="2935" spc="2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将</a:t>
            </a:r>
            <a:r>
              <a:rPr sz="2935" spc="-27" dirty="0"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向向前移动</a:t>
            </a: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i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个元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素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474345" indent="-457835">
              <a:spcBef>
                <a:spcPts val="1415"/>
              </a:spcBef>
              <a:buFont typeface="Wingdings" panose="05000000000000000000"/>
              <a:buChar char=""/>
              <a:tabLst>
                <a:tab pos="474345" algn="l"/>
                <a:tab pos="1527810" algn="l"/>
              </a:tabLst>
            </a:pP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2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+ </a:t>
            </a:r>
            <a:r>
              <a:rPr sz="2935" spc="-6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i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	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值为</a:t>
            </a: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: 指</a:t>
            </a:r>
            <a:r>
              <a:rPr sz="2935" dirty="0">
                <a:latin typeface="微软雅黑" panose="020B0503020204020204" charset="-122"/>
                <a:cs typeface="微软雅黑" panose="020B0503020204020204" charset="-122"/>
              </a:rPr>
              <a:t>向</a:t>
            </a:r>
            <a:r>
              <a:rPr sz="2935" spc="40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7" dirty="0">
                <a:latin typeface="微软雅黑" panose="020B0503020204020204" charset="-122"/>
                <a:cs typeface="微软雅黑" panose="020B0503020204020204" charset="-122"/>
              </a:rPr>
              <a:t> 后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面的第</a:t>
            </a: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i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个元素的迭代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器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474345" indent="-457835">
              <a:spcBef>
                <a:spcPts val="1405"/>
              </a:spcBef>
              <a:buFont typeface="Wingdings" panose="05000000000000000000"/>
              <a:buChar char=""/>
              <a:tabLst>
                <a:tab pos="474345" algn="l"/>
                <a:tab pos="1410335" algn="l"/>
              </a:tabLst>
            </a:pP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2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- </a:t>
            </a:r>
            <a:r>
              <a:rPr sz="2935" spc="-6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i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	</a:t>
            </a:r>
            <a:r>
              <a:rPr sz="2935" spc="-47" dirty="0">
                <a:latin typeface="微软雅黑" panose="020B0503020204020204" charset="-122"/>
                <a:cs typeface="微软雅黑" panose="020B0503020204020204" charset="-122"/>
              </a:rPr>
              <a:t>值为</a:t>
            </a:r>
            <a:r>
              <a:rPr sz="2935" spc="-7" dirty="0">
                <a:latin typeface="微软雅黑" panose="020B0503020204020204" charset="-122"/>
                <a:cs typeface="微软雅黑" panose="020B0503020204020204" charset="-122"/>
              </a:rPr>
              <a:t>: 指</a:t>
            </a:r>
            <a:r>
              <a:rPr sz="2935" dirty="0">
                <a:latin typeface="微软雅黑" panose="020B0503020204020204" charset="-122"/>
                <a:cs typeface="微软雅黑" panose="020B0503020204020204" charset="-122"/>
              </a:rPr>
              <a:t>向</a:t>
            </a:r>
            <a:r>
              <a:rPr sz="2935" spc="33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 前</a:t>
            </a:r>
            <a:r>
              <a:rPr sz="2935" spc="-47" dirty="0">
                <a:latin typeface="微软雅黑" panose="020B0503020204020204" charset="-122"/>
                <a:cs typeface="微软雅黑" panose="020B0503020204020204" charset="-122"/>
              </a:rPr>
              <a:t>面的第</a:t>
            </a: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i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个元素的迭代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器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474345" indent="-457835">
              <a:buFont typeface="Wingdings" panose="05000000000000000000"/>
              <a:buChar char=""/>
              <a:tabLst>
                <a:tab pos="474345" algn="l"/>
                <a:tab pos="1565275" algn="l"/>
              </a:tabLst>
            </a:pPr>
            <a:r>
              <a:rPr sz="2935" spc="-2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p[i]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	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值为</a:t>
            </a:r>
            <a:r>
              <a:rPr sz="2935" spc="60" dirty="0">
                <a:latin typeface="微软雅黑" panose="020B0503020204020204" charset="-122"/>
                <a:cs typeface="微软雅黑" panose="020B0503020204020204" charset="-122"/>
              </a:rPr>
              <a:t>: </a:t>
            </a: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后面的第</a:t>
            </a: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i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个元素的引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用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474345" indent="-457835">
              <a:buFont typeface="Wingdings" panose="05000000000000000000"/>
              <a:buChar char=""/>
              <a:tabLst>
                <a:tab pos="474345" algn="l"/>
              </a:tabLst>
            </a:pP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&lt;</a:t>
            </a:r>
            <a:r>
              <a:rPr sz="2935" spc="-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p1,</a:t>
            </a:r>
            <a:r>
              <a:rPr sz="2935" spc="-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&lt;=</a:t>
            </a:r>
            <a:r>
              <a:rPr sz="2935" spc="-2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p1,</a:t>
            </a:r>
            <a:r>
              <a:rPr sz="2935" spc="-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&gt;</a:t>
            </a:r>
            <a:r>
              <a:rPr sz="2935" spc="-2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p1,</a:t>
            </a:r>
            <a:r>
              <a:rPr sz="2935" spc="-6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p&gt;=</a:t>
            </a:r>
            <a:r>
              <a:rPr sz="2935" spc="-2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935" spc="-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p1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474345" indent="-457835">
              <a:buFont typeface="Wingdings" panose="05000000000000000000"/>
              <a:buChar char=""/>
              <a:tabLst>
                <a:tab pos="474345" algn="l"/>
                <a:tab pos="1807210" algn="l"/>
              </a:tabLst>
            </a:pP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2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 – </a:t>
            </a:r>
            <a:r>
              <a:rPr sz="2935" spc="-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p1</a:t>
            </a:r>
            <a:r>
              <a:rPr sz="2935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	</a:t>
            </a:r>
            <a:r>
              <a:rPr sz="2935" spc="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: </a:t>
            </a:r>
            <a:r>
              <a:rPr sz="2935" spc="-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p1</a:t>
            </a:r>
            <a:r>
              <a:rPr sz="2935" spc="-40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和</a:t>
            </a:r>
            <a:r>
              <a:rPr sz="2935" spc="-33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p</a:t>
            </a:r>
            <a:r>
              <a:rPr sz="2935" spc="-4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之间的元素个</a:t>
            </a:r>
            <a:r>
              <a:rPr sz="2935" spc="-6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数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学论网-矩形 1"/>
          <p:cNvSpPr/>
          <p:nvPr/>
        </p:nvSpPr>
        <p:spPr>
          <a:xfrm>
            <a:off x="123825" y="449332"/>
            <a:ext cx="12192000" cy="505118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基本概念：容器与迭代器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-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随机访问迭代器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477" y="-398617"/>
            <a:ext cx="2508327" cy="114635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65959" y="1160170"/>
            <a:ext cx="2688167" cy="3746709"/>
          </a:xfrm>
          <a:prstGeom prst="rect">
            <a:avLst/>
          </a:prstGeom>
        </p:spPr>
        <p:txBody>
          <a:bodyPr vert="horz" wrap="square" lIns="0" tIns="16933" rIns="0" bIns="0" rtlCol="0">
            <a:spAutoFit/>
          </a:bodyPr>
          <a:lstStyle/>
          <a:p>
            <a:pPr marL="17145" marR="1531620">
              <a:lnSpc>
                <a:spcPct val="140000"/>
              </a:lnSpc>
              <a:spcBef>
                <a:spcPts val="135"/>
              </a:spcBef>
            </a:pPr>
            <a:r>
              <a:rPr sz="2935" spc="-4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容</a:t>
            </a:r>
            <a:r>
              <a:rPr sz="2935" spc="-6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器 </a:t>
            </a: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vector deque </a:t>
            </a:r>
            <a:r>
              <a:rPr sz="2935" spc="-27" dirty="0">
                <a:latin typeface="微软雅黑" panose="020B0503020204020204" charset="-122"/>
                <a:cs typeface="微软雅黑" panose="020B0503020204020204" charset="-122"/>
              </a:rPr>
              <a:t>list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 marR="6985">
              <a:lnSpc>
                <a:spcPts val="4935"/>
              </a:lnSpc>
              <a:spcBef>
                <a:spcPts val="135"/>
              </a:spcBef>
            </a:pP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set/multiset map/multimap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03637" y="4906879"/>
            <a:ext cx="2612813" cy="1750714"/>
          </a:xfrm>
          <a:prstGeom prst="rect">
            <a:avLst/>
          </a:prstGeom>
        </p:spPr>
        <p:txBody>
          <a:bodyPr vert="horz" wrap="square" lIns="0" tIns="37253" rIns="0" bIns="0" rtlCol="0">
            <a:spAutoFit/>
          </a:bodyPr>
          <a:lstStyle/>
          <a:p>
            <a:pPr marL="17145">
              <a:spcBef>
                <a:spcPts val="295"/>
              </a:spcBef>
            </a:pP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stack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>
              <a:spcBef>
                <a:spcPts val="1415"/>
              </a:spcBef>
            </a:pP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queue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>
              <a:spcBef>
                <a:spcPts val="1405"/>
              </a:spcBef>
            </a:pPr>
            <a:r>
              <a:rPr sz="2935" spc="-13" dirty="0">
                <a:latin typeface="微软雅黑" panose="020B0503020204020204" charset="-122"/>
                <a:cs typeface="微软雅黑" panose="020B0503020204020204" charset="-122"/>
              </a:rPr>
              <a:t>priority_queue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152621" y="4938844"/>
            <a:ext cx="2265680" cy="1750714"/>
          </a:xfrm>
          <a:prstGeom prst="rect">
            <a:avLst/>
          </a:prstGeom>
        </p:spPr>
        <p:txBody>
          <a:bodyPr vert="horz" wrap="square" lIns="0" tIns="37253" rIns="0" bIns="0" rtlCol="0">
            <a:spAutoFit/>
          </a:bodyPr>
          <a:lstStyle/>
          <a:p>
            <a:pPr marL="17145">
              <a:spcBef>
                <a:spcPts val="295"/>
              </a:spcBef>
            </a:pP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不支持迭代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器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>
              <a:spcBef>
                <a:spcPts val="1415"/>
              </a:spcBef>
            </a:pP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不支持迭代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器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>
              <a:spcBef>
                <a:spcPts val="1405"/>
              </a:spcBef>
            </a:pPr>
            <a:r>
              <a:rPr sz="2935" spc="-47" dirty="0">
                <a:latin typeface="微软雅黑" panose="020B0503020204020204" charset="-122"/>
                <a:cs typeface="微软雅黑" panose="020B0503020204020204" charset="-122"/>
              </a:rPr>
              <a:t>不支持迭代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器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1480800" y="8547350"/>
            <a:ext cx="3657600" cy="342401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pPr marL="50800">
              <a:lnSpc>
                <a:spcPts val="2615"/>
              </a:lnSpc>
            </a:pPr>
            <a:fld id="{81D60167-4931-47E6-BA6A-407CBD079E47}" type="slidenum">
              <a:rPr spc="-33" dirty="0"/>
            </a:fld>
            <a:endParaRPr spc="-33" dirty="0"/>
          </a:p>
        </p:txBody>
      </p:sp>
      <p:sp>
        <p:nvSpPr>
          <p:cNvPr id="3" name="object 3"/>
          <p:cNvSpPr txBox="1"/>
          <p:nvPr/>
        </p:nvSpPr>
        <p:spPr>
          <a:xfrm>
            <a:off x="6190721" y="919359"/>
            <a:ext cx="3380740" cy="3807154"/>
          </a:xfrm>
          <a:prstGeom prst="rect">
            <a:avLst/>
          </a:prstGeom>
        </p:spPr>
        <p:txBody>
          <a:bodyPr vert="horz" wrap="square" lIns="0" tIns="196427" rIns="0" bIns="0" rtlCol="0">
            <a:spAutoFit/>
          </a:bodyPr>
          <a:lstStyle/>
          <a:p>
            <a:pPr marL="17145">
              <a:spcBef>
                <a:spcPts val="1545"/>
              </a:spcBef>
            </a:pPr>
            <a:r>
              <a:rPr sz="2935" spc="-4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容器上的迭代器类</a:t>
            </a:r>
            <a:r>
              <a:rPr sz="2935" spc="-6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别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 marR="1866265" algn="just">
              <a:lnSpc>
                <a:spcPct val="140000"/>
              </a:lnSpc>
            </a:pP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随机访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问</a:t>
            </a:r>
            <a:r>
              <a:rPr sz="2935" spc="-47" dirty="0">
                <a:latin typeface="微软雅黑" panose="020B0503020204020204" charset="-122"/>
                <a:cs typeface="微软雅黑" panose="020B0503020204020204" charset="-122"/>
              </a:rPr>
              <a:t>随机访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问</a:t>
            </a:r>
            <a:r>
              <a:rPr sz="2935" spc="-40" dirty="0">
                <a:latin typeface="微软雅黑" panose="020B0503020204020204" charset="-122"/>
                <a:cs typeface="微软雅黑" panose="020B0503020204020204" charset="-122"/>
              </a:rPr>
              <a:t>双</a:t>
            </a:r>
            <a:r>
              <a:rPr sz="2935" spc="-67" dirty="0">
                <a:latin typeface="微软雅黑" panose="020B0503020204020204" charset="-122"/>
                <a:cs typeface="微软雅黑" panose="020B0503020204020204" charset="-122"/>
              </a:rPr>
              <a:t>向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>
              <a:spcBef>
                <a:spcPts val="1405"/>
              </a:spcBef>
            </a:pPr>
            <a:r>
              <a:rPr sz="2935" spc="-40" dirty="0" err="1">
                <a:latin typeface="微软雅黑" panose="020B0503020204020204" charset="-122"/>
                <a:cs typeface="微软雅黑" panose="020B0503020204020204" charset="-122"/>
              </a:rPr>
              <a:t>双</a:t>
            </a:r>
            <a:r>
              <a:rPr sz="2935" spc="-67" dirty="0" err="1">
                <a:latin typeface="微软雅黑" panose="020B0503020204020204" charset="-122"/>
                <a:cs typeface="微软雅黑" panose="020B0503020204020204" charset="-122"/>
              </a:rPr>
              <a:t>向</a:t>
            </a:r>
            <a:endParaRPr lang="en-US" altLang="zh-CN" sz="2935" dirty="0">
              <a:latin typeface="微软雅黑" panose="020B0503020204020204" charset="-122"/>
              <a:cs typeface="微软雅黑" panose="020B0503020204020204" charset="-122"/>
            </a:endParaRPr>
          </a:p>
          <a:p>
            <a:pPr marL="17145">
              <a:spcBef>
                <a:spcPts val="1405"/>
              </a:spcBef>
            </a:pPr>
            <a:r>
              <a:rPr sz="2935" spc="-40" dirty="0" err="1">
                <a:latin typeface="微软雅黑" panose="020B0503020204020204" charset="-122"/>
                <a:cs typeface="微软雅黑" panose="020B0503020204020204" charset="-122"/>
              </a:rPr>
              <a:t>双</a:t>
            </a:r>
            <a:r>
              <a:rPr sz="2935" spc="-67" dirty="0" err="1">
                <a:latin typeface="微软雅黑" panose="020B0503020204020204" charset="-122"/>
                <a:cs typeface="微软雅黑" panose="020B0503020204020204" charset="-122"/>
              </a:rPr>
              <a:t>向</a:t>
            </a:r>
            <a:endParaRPr sz="2935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学论网-矩形 1"/>
          <p:cNvSpPr/>
          <p:nvPr/>
        </p:nvSpPr>
        <p:spPr>
          <a:xfrm>
            <a:off x="228599" y="592552"/>
            <a:ext cx="12192000" cy="491339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基本概念：容器与迭代器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grpSp>
        <p:nvGrpSpPr>
          <p:cNvPr id="9" name="object 2"/>
          <p:cNvGrpSpPr/>
          <p:nvPr/>
        </p:nvGrpSpPr>
        <p:grpSpPr>
          <a:xfrm>
            <a:off x="8565577" y="2809240"/>
            <a:ext cx="3539913" cy="2631440"/>
            <a:chOff x="5963411" y="1982723"/>
            <a:chExt cx="2654935" cy="1973580"/>
          </a:xfrm>
        </p:grpSpPr>
        <p:sp>
          <p:nvSpPr>
            <p:cNvPr id="10" name="object 3"/>
            <p:cNvSpPr/>
            <p:nvPr/>
          </p:nvSpPr>
          <p:spPr>
            <a:xfrm>
              <a:off x="5976365" y="1995677"/>
              <a:ext cx="2628900" cy="1948180"/>
            </a:xfrm>
            <a:custGeom>
              <a:avLst/>
              <a:gdLst/>
              <a:ahLst/>
              <a:cxnLst/>
              <a:rect l="l" t="t" r="r" b="b"/>
              <a:pathLst>
                <a:path w="2628900" h="1948179">
                  <a:moveTo>
                    <a:pt x="1095375" y="1731264"/>
                  </a:moveTo>
                  <a:lnTo>
                    <a:pt x="438150" y="1731264"/>
                  </a:lnTo>
                  <a:lnTo>
                    <a:pt x="766826" y="1947672"/>
                  </a:lnTo>
                  <a:lnTo>
                    <a:pt x="1095375" y="1731264"/>
                  </a:lnTo>
                  <a:close/>
                </a:path>
                <a:path w="2628900" h="1948179">
                  <a:moveTo>
                    <a:pt x="2340356" y="0"/>
                  </a:moveTo>
                  <a:lnTo>
                    <a:pt x="288544" y="0"/>
                  </a:lnTo>
                  <a:lnTo>
                    <a:pt x="241734" y="3775"/>
                  </a:lnTo>
                  <a:lnTo>
                    <a:pt x="197331" y="14707"/>
                  </a:lnTo>
                  <a:lnTo>
                    <a:pt x="155929" y="32201"/>
                  </a:lnTo>
                  <a:lnTo>
                    <a:pt x="118122" y="55664"/>
                  </a:lnTo>
                  <a:lnTo>
                    <a:pt x="84502" y="84502"/>
                  </a:lnTo>
                  <a:lnTo>
                    <a:pt x="55664" y="118122"/>
                  </a:lnTo>
                  <a:lnTo>
                    <a:pt x="32201" y="155929"/>
                  </a:lnTo>
                  <a:lnTo>
                    <a:pt x="14707" y="197331"/>
                  </a:lnTo>
                  <a:lnTo>
                    <a:pt x="3775" y="241734"/>
                  </a:lnTo>
                  <a:lnTo>
                    <a:pt x="0" y="288544"/>
                  </a:lnTo>
                  <a:lnTo>
                    <a:pt x="0" y="1442720"/>
                  </a:lnTo>
                  <a:lnTo>
                    <a:pt x="3775" y="1489529"/>
                  </a:lnTo>
                  <a:lnTo>
                    <a:pt x="14707" y="1533932"/>
                  </a:lnTo>
                  <a:lnTo>
                    <a:pt x="32201" y="1575334"/>
                  </a:lnTo>
                  <a:lnTo>
                    <a:pt x="55664" y="1613141"/>
                  </a:lnTo>
                  <a:lnTo>
                    <a:pt x="84502" y="1646761"/>
                  </a:lnTo>
                  <a:lnTo>
                    <a:pt x="118122" y="1675599"/>
                  </a:lnTo>
                  <a:lnTo>
                    <a:pt x="155929" y="1699062"/>
                  </a:lnTo>
                  <a:lnTo>
                    <a:pt x="197331" y="1716556"/>
                  </a:lnTo>
                  <a:lnTo>
                    <a:pt x="241734" y="1727488"/>
                  </a:lnTo>
                  <a:lnTo>
                    <a:pt x="288544" y="1731264"/>
                  </a:lnTo>
                  <a:lnTo>
                    <a:pt x="2340356" y="1731264"/>
                  </a:lnTo>
                  <a:lnTo>
                    <a:pt x="2387165" y="1727488"/>
                  </a:lnTo>
                  <a:lnTo>
                    <a:pt x="2431568" y="1716556"/>
                  </a:lnTo>
                  <a:lnTo>
                    <a:pt x="2472970" y="1699062"/>
                  </a:lnTo>
                  <a:lnTo>
                    <a:pt x="2510777" y="1675599"/>
                  </a:lnTo>
                  <a:lnTo>
                    <a:pt x="2544397" y="1646761"/>
                  </a:lnTo>
                  <a:lnTo>
                    <a:pt x="2573235" y="1613141"/>
                  </a:lnTo>
                  <a:lnTo>
                    <a:pt x="2596698" y="1575334"/>
                  </a:lnTo>
                  <a:lnTo>
                    <a:pt x="2614192" y="1533932"/>
                  </a:lnTo>
                  <a:lnTo>
                    <a:pt x="2625124" y="1489529"/>
                  </a:lnTo>
                  <a:lnTo>
                    <a:pt x="2628900" y="1442720"/>
                  </a:lnTo>
                  <a:lnTo>
                    <a:pt x="2628900" y="288544"/>
                  </a:lnTo>
                  <a:lnTo>
                    <a:pt x="2625124" y="241734"/>
                  </a:lnTo>
                  <a:lnTo>
                    <a:pt x="2614192" y="197331"/>
                  </a:lnTo>
                  <a:lnTo>
                    <a:pt x="2596698" y="155929"/>
                  </a:lnTo>
                  <a:lnTo>
                    <a:pt x="2573235" y="118122"/>
                  </a:lnTo>
                  <a:lnTo>
                    <a:pt x="2544397" y="84502"/>
                  </a:lnTo>
                  <a:lnTo>
                    <a:pt x="2510777" y="55664"/>
                  </a:lnTo>
                  <a:lnTo>
                    <a:pt x="2472970" y="32201"/>
                  </a:lnTo>
                  <a:lnTo>
                    <a:pt x="2431568" y="14707"/>
                  </a:lnTo>
                  <a:lnTo>
                    <a:pt x="2387165" y="3775"/>
                  </a:lnTo>
                  <a:lnTo>
                    <a:pt x="2340356" y="0"/>
                  </a:lnTo>
                  <a:close/>
                </a:path>
              </a:pathLst>
            </a:custGeom>
            <a:solidFill>
              <a:srgbClr val="FFFF85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1" name="object 4"/>
            <p:cNvSpPr/>
            <p:nvPr/>
          </p:nvSpPr>
          <p:spPr>
            <a:xfrm>
              <a:off x="5976365" y="1995677"/>
              <a:ext cx="2628900" cy="1948180"/>
            </a:xfrm>
            <a:custGeom>
              <a:avLst/>
              <a:gdLst/>
              <a:ahLst/>
              <a:cxnLst/>
              <a:rect l="l" t="t" r="r" b="b"/>
              <a:pathLst>
                <a:path w="2628900" h="1948179">
                  <a:moveTo>
                    <a:pt x="0" y="288544"/>
                  </a:moveTo>
                  <a:lnTo>
                    <a:pt x="3775" y="241734"/>
                  </a:lnTo>
                  <a:lnTo>
                    <a:pt x="14707" y="197331"/>
                  </a:lnTo>
                  <a:lnTo>
                    <a:pt x="32201" y="155929"/>
                  </a:lnTo>
                  <a:lnTo>
                    <a:pt x="55664" y="118122"/>
                  </a:lnTo>
                  <a:lnTo>
                    <a:pt x="84502" y="84502"/>
                  </a:lnTo>
                  <a:lnTo>
                    <a:pt x="118122" y="55664"/>
                  </a:lnTo>
                  <a:lnTo>
                    <a:pt x="155929" y="32201"/>
                  </a:lnTo>
                  <a:lnTo>
                    <a:pt x="197331" y="14707"/>
                  </a:lnTo>
                  <a:lnTo>
                    <a:pt x="241734" y="3775"/>
                  </a:lnTo>
                  <a:lnTo>
                    <a:pt x="288544" y="0"/>
                  </a:lnTo>
                  <a:lnTo>
                    <a:pt x="438150" y="0"/>
                  </a:lnTo>
                  <a:lnTo>
                    <a:pt x="1095375" y="0"/>
                  </a:lnTo>
                  <a:lnTo>
                    <a:pt x="2340356" y="0"/>
                  </a:lnTo>
                  <a:lnTo>
                    <a:pt x="2387165" y="3775"/>
                  </a:lnTo>
                  <a:lnTo>
                    <a:pt x="2431568" y="14707"/>
                  </a:lnTo>
                  <a:lnTo>
                    <a:pt x="2472970" y="32201"/>
                  </a:lnTo>
                  <a:lnTo>
                    <a:pt x="2510777" y="55664"/>
                  </a:lnTo>
                  <a:lnTo>
                    <a:pt x="2544397" y="84502"/>
                  </a:lnTo>
                  <a:lnTo>
                    <a:pt x="2573235" y="118122"/>
                  </a:lnTo>
                  <a:lnTo>
                    <a:pt x="2596698" y="155929"/>
                  </a:lnTo>
                  <a:lnTo>
                    <a:pt x="2614192" y="197331"/>
                  </a:lnTo>
                  <a:lnTo>
                    <a:pt x="2625124" y="241734"/>
                  </a:lnTo>
                  <a:lnTo>
                    <a:pt x="2628900" y="288544"/>
                  </a:lnTo>
                  <a:lnTo>
                    <a:pt x="2628900" y="1009904"/>
                  </a:lnTo>
                  <a:lnTo>
                    <a:pt x="2628900" y="1442720"/>
                  </a:lnTo>
                  <a:lnTo>
                    <a:pt x="2625124" y="1489529"/>
                  </a:lnTo>
                  <a:lnTo>
                    <a:pt x="2614192" y="1533932"/>
                  </a:lnTo>
                  <a:lnTo>
                    <a:pt x="2596698" y="1575334"/>
                  </a:lnTo>
                  <a:lnTo>
                    <a:pt x="2573235" y="1613141"/>
                  </a:lnTo>
                  <a:lnTo>
                    <a:pt x="2544397" y="1646761"/>
                  </a:lnTo>
                  <a:lnTo>
                    <a:pt x="2510777" y="1675599"/>
                  </a:lnTo>
                  <a:lnTo>
                    <a:pt x="2472970" y="1699062"/>
                  </a:lnTo>
                  <a:lnTo>
                    <a:pt x="2431568" y="1716556"/>
                  </a:lnTo>
                  <a:lnTo>
                    <a:pt x="2387165" y="1727488"/>
                  </a:lnTo>
                  <a:lnTo>
                    <a:pt x="2340356" y="1731264"/>
                  </a:lnTo>
                  <a:lnTo>
                    <a:pt x="1095375" y="1731264"/>
                  </a:lnTo>
                  <a:lnTo>
                    <a:pt x="766826" y="1947672"/>
                  </a:lnTo>
                  <a:lnTo>
                    <a:pt x="438150" y="1731264"/>
                  </a:lnTo>
                  <a:lnTo>
                    <a:pt x="288544" y="1731264"/>
                  </a:lnTo>
                  <a:lnTo>
                    <a:pt x="241734" y="1727488"/>
                  </a:lnTo>
                  <a:lnTo>
                    <a:pt x="197331" y="1716556"/>
                  </a:lnTo>
                  <a:lnTo>
                    <a:pt x="155929" y="1699062"/>
                  </a:lnTo>
                  <a:lnTo>
                    <a:pt x="118122" y="1675599"/>
                  </a:lnTo>
                  <a:lnTo>
                    <a:pt x="84502" y="1646761"/>
                  </a:lnTo>
                  <a:lnTo>
                    <a:pt x="55664" y="1613141"/>
                  </a:lnTo>
                  <a:lnTo>
                    <a:pt x="32201" y="1575334"/>
                  </a:lnTo>
                  <a:lnTo>
                    <a:pt x="14707" y="1533932"/>
                  </a:lnTo>
                  <a:lnTo>
                    <a:pt x="3775" y="1489529"/>
                  </a:lnTo>
                  <a:lnTo>
                    <a:pt x="0" y="1442720"/>
                  </a:lnTo>
                  <a:lnTo>
                    <a:pt x="0" y="1009904"/>
                  </a:lnTo>
                  <a:lnTo>
                    <a:pt x="0" y="288544"/>
                  </a:lnTo>
                  <a:close/>
                </a:path>
              </a:pathLst>
            </a:custGeom>
            <a:ln w="25908">
              <a:solidFill>
                <a:srgbClr val="949400"/>
              </a:solidFill>
            </a:ln>
          </p:spPr>
          <p:txBody>
            <a:bodyPr wrap="square" lIns="0" tIns="0" rIns="0" bIns="0" rtlCol="0"/>
            <a:lstStyle/>
            <a:p>
              <a:endParaRPr sz="2400"/>
            </a:p>
          </p:txBody>
        </p:sp>
        <p:sp>
          <p:nvSpPr>
            <p:cNvPr id="12" name="object 5"/>
            <p:cNvSpPr/>
            <p:nvPr/>
          </p:nvSpPr>
          <p:spPr>
            <a:xfrm>
              <a:off x="6095999" y="2107691"/>
              <a:ext cx="2459990" cy="1506220"/>
            </a:xfrm>
            <a:custGeom>
              <a:avLst/>
              <a:gdLst/>
              <a:ahLst/>
              <a:cxnLst/>
              <a:rect l="l" t="t" r="r" b="b"/>
              <a:pathLst>
                <a:path w="2459990" h="1506220">
                  <a:moveTo>
                    <a:pt x="2459736" y="0"/>
                  </a:moveTo>
                  <a:lnTo>
                    <a:pt x="0" y="0"/>
                  </a:lnTo>
                  <a:lnTo>
                    <a:pt x="0" y="1505712"/>
                  </a:lnTo>
                  <a:lnTo>
                    <a:pt x="2459736" y="1505712"/>
                  </a:lnTo>
                  <a:lnTo>
                    <a:pt x="2459736" y="0"/>
                  </a:lnTo>
                  <a:close/>
                </a:path>
              </a:pathLst>
            </a:custGeom>
            <a:solidFill>
              <a:srgbClr val="FFFF85"/>
            </a:solidFill>
          </p:spPr>
          <p:txBody>
            <a:bodyPr wrap="square" lIns="0" tIns="0" rIns="0" bIns="0" rtlCol="0"/>
            <a:lstStyle/>
            <a:p>
              <a:endParaRPr sz="2400"/>
            </a:p>
          </p:txBody>
        </p:sp>
      </p:grpSp>
      <p:sp>
        <p:nvSpPr>
          <p:cNvPr id="13" name="object 9"/>
          <p:cNvSpPr txBox="1"/>
          <p:nvPr/>
        </p:nvSpPr>
        <p:spPr>
          <a:xfrm>
            <a:off x="8821609" y="2919206"/>
            <a:ext cx="3027680" cy="1936129"/>
          </a:xfrm>
          <a:prstGeom prst="rect">
            <a:avLst/>
          </a:prstGeom>
        </p:spPr>
        <p:txBody>
          <a:bodyPr vert="horz" wrap="square" lIns="0" tIns="51647" rIns="0" bIns="0" rtlCol="0">
            <a:spAutoFit/>
          </a:bodyPr>
          <a:lstStyle/>
          <a:p>
            <a:pPr marL="17145" marR="6985">
              <a:lnSpc>
                <a:spcPct val="90000"/>
              </a:lnSpc>
              <a:spcBef>
                <a:spcPts val="405"/>
              </a:spcBef>
            </a:pPr>
            <a:r>
              <a:rPr sz="2265" dirty="0">
                <a:latin typeface="微软雅黑" panose="020B0503020204020204" charset="-122"/>
                <a:cs typeface="微软雅黑" panose="020B0503020204020204" charset="-122"/>
              </a:rPr>
              <a:t>有的算法，例如</a:t>
            </a:r>
            <a:r>
              <a:rPr sz="2265" spc="-13" dirty="0">
                <a:highlight>
                  <a:srgbClr val="00FFFF"/>
                </a:highlight>
                <a:latin typeface="微软雅黑" panose="020B0503020204020204" charset="-122"/>
                <a:cs typeface="微软雅黑" panose="020B0503020204020204" charset="-122"/>
              </a:rPr>
              <a:t>sort</a:t>
            </a:r>
            <a:r>
              <a:rPr sz="2265" spc="-13" dirty="0">
                <a:latin typeface="微软雅黑" panose="020B0503020204020204" charset="-122"/>
                <a:cs typeface="微软雅黑" panose="020B0503020204020204" charset="-122"/>
              </a:rPr>
              <a:t>， </a:t>
            </a:r>
            <a:r>
              <a:rPr sz="2265" dirty="0">
                <a:latin typeface="微软雅黑" panose="020B0503020204020204" charset="-122"/>
                <a:cs typeface="微软雅黑" panose="020B0503020204020204" charset="-122"/>
              </a:rPr>
              <a:t>binary_search</a:t>
            </a:r>
            <a:r>
              <a:rPr sz="2265" spc="-27" dirty="0">
                <a:latin typeface="微软雅黑" panose="020B0503020204020204" charset="-122"/>
                <a:cs typeface="微软雅黑" panose="020B0503020204020204" charset="-122"/>
              </a:rPr>
              <a:t>需要通</a:t>
            </a:r>
            <a:r>
              <a:rPr sz="2265" dirty="0">
                <a:latin typeface="微软雅黑" panose="020B0503020204020204" charset="-122"/>
                <a:cs typeface="微软雅黑" panose="020B0503020204020204" charset="-122"/>
              </a:rPr>
              <a:t>过</a:t>
            </a:r>
            <a:r>
              <a:rPr sz="2265" spc="-7"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随机访问迭代器</a:t>
            </a:r>
            <a:r>
              <a:rPr sz="2265" spc="-33" dirty="0">
                <a:latin typeface="微软雅黑" panose="020B0503020204020204" charset="-122"/>
                <a:cs typeface="微软雅黑" panose="020B0503020204020204" charset="-122"/>
              </a:rPr>
              <a:t>来访</a:t>
            </a:r>
            <a:r>
              <a:rPr sz="2265" spc="-20" dirty="0">
                <a:latin typeface="微软雅黑" panose="020B0503020204020204" charset="-122"/>
                <a:cs typeface="微软雅黑" panose="020B0503020204020204" charset="-122"/>
              </a:rPr>
              <a:t>问容器中的元素，那么</a:t>
            </a:r>
            <a:r>
              <a:rPr sz="2265" spc="-67" dirty="0">
                <a:latin typeface="微软雅黑" panose="020B0503020204020204" charset="-122"/>
                <a:cs typeface="微软雅黑" panose="020B0503020204020204" charset="-122"/>
              </a:rPr>
              <a:t> </a:t>
            </a:r>
            <a:r>
              <a:rPr sz="2265" dirty="0">
                <a:latin typeface="微软雅黑" panose="020B0503020204020204" charset="-122"/>
                <a:cs typeface="微软雅黑" panose="020B0503020204020204" charset="-122"/>
              </a:rPr>
              <a:t>list</a:t>
            </a:r>
            <a:r>
              <a:rPr sz="2265" spc="-13" dirty="0">
                <a:latin typeface="微软雅黑" panose="020B0503020204020204" charset="-122"/>
                <a:cs typeface="微软雅黑" panose="020B0503020204020204" charset="-122"/>
              </a:rPr>
              <a:t>以及关联容器就不支持该算法！</a:t>
            </a:r>
            <a:endParaRPr sz="2265" dirty="0">
              <a:latin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682867" y="1989625"/>
            <a:ext cx="4944992" cy="276470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891279" y="2137088"/>
            <a:ext cx="4449535" cy="2548408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642044" y="1204577"/>
            <a:ext cx="9111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642044" y="2172502"/>
            <a:ext cx="9111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/>
        </p:nvSpPr>
        <p:spPr>
          <a:xfrm>
            <a:off x="5642044" y="314042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8" name="圆角矩形 7"/>
          <p:cNvSpPr/>
          <p:nvPr/>
        </p:nvSpPr>
        <p:spPr>
          <a:xfrm>
            <a:off x="5642044" y="410835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9" name="圆角矩形 8"/>
          <p:cNvSpPr/>
          <p:nvPr/>
        </p:nvSpPr>
        <p:spPr>
          <a:xfrm>
            <a:off x="5642044" y="507627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05</a:t>
            </a:r>
            <a:endParaRPr lang="zh-CN" altLang="en-US" b="1" dirty="0"/>
          </a:p>
        </p:txBody>
      </p:sp>
      <p:sp>
        <p:nvSpPr>
          <p:cNvPr id="59" name="圆角矩形 58"/>
          <p:cNvSpPr/>
          <p:nvPr/>
        </p:nvSpPr>
        <p:spPr>
          <a:xfrm>
            <a:off x="6746944" y="1204577"/>
            <a:ext cx="34765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STL</a:t>
            </a:r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是什么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6746944" y="2172502"/>
            <a:ext cx="34765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容器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6746944" y="314042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迭代器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6746944" y="410835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算法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6746944" y="507627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</a:rPr>
              <a:t>STL</a:t>
            </a:r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</a:rPr>
              <a:t>与值语义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TextBox 78"/>
          <p:cNvSpPr txBox="1"/>
          <p:nvPr/>
        </p:nvSpPr>
        <p:spPr>
          <a:xfrm>
            <a:off x="2123671" y="3693845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1968500" y="2669245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 录</a:t>
            </a:r>
            <a:endParaRPr lang="zh-CN" altLang="en-US" sz="5865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5642044" y="594223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4" name="圆角矩形 3"/>
          <p:cNvSpPr/>
          <p:nvPr/>
        </p:nvSpPr>
        <p:spPr>
          <a:xfrm>
            <a:off x="6746944" y="594223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STL</a:t>
            </a:r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的痛点：编译速度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0" y="1998327"/>
            <a:ext cx="4856887" cy="31236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57500" y="2113687"/>
            <a:ext cx="4391525" cy="2860389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847784" y="1998327"/>
            <a:ext cx="9111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847784" y="2966252"/>
            <a:ext cx="9111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/>
        </p:nvSpPr>
        <p:spPr>
          <a:xfrm>
            <a:off x="5847784" y="393417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59" name="圆角矩形 58"/>
          <p:cNvSpPr/>
          <p:nvPr/>
        </p:nvSpPr>
        <p:spPr>
          <a:xfrm>
            <a:off x="6952684" y="1998327"/>
            <a:ext cx="34765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序列式容器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6952684" y="2966252"/>
            <a:ext cx="34765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关联式容器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6952684" y="393417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容器适配器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4" name="TextBox 78"/>
          <p:cNvSpPr txBox="1"/>
          <p:nvPr/>
        </p:nvSpPr>
        <p:spPr>
          <a:xfrm>
            <a:off x="648977" y="3733289"/>
            <a:ext cx="1897380" cy="501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charset="-122"/>
              </a:rPr>
              <a:t>containers</a:t>
            </a:r>
            <a:endParaRPr lang="en-US" altLang="zh-CN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9614" y="2677173"/>
            <a:ext cx="1896110" cy="993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容</a:t>
            </a:r>
            <a:r>
              <a:rPr lang="en-US" altLang="zh-CN" sz="58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器</a:t>
            </a:r>
            <a:endParaRPr lang="zh-CN" altLang="en-US" sz="5865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-1791046" y="1892300"/>
            <a:ext cx="5651845" cy="3073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-1556426" y="1998319"/>
            <a:ext cx="5261917" cy="2861362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642044" y="120457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642044" y="217250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/>
        </p:nvSpPr>
        <p:spPr>
          <a:xfrm>
            <a:off x="5642044" y="314042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8" name="圆角矩形 7"/>
          <p:cNvSpPr/>
          <p:nvPr/>
        </p:nvSpPr>
        <p:spPr>
          <a:xfrm>
            <a:off x="5642044" y="410835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9" name="圆角矩形 8"/>
          <p:cNvSpPr/>
          <p:nvPr/>
        </p:nvSpPr>
        <p:spPr>
          <a:xfrm>
            <a:off x="5642044" y="507627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05</a:t>
            </a:r>
            <a:endParaRPr lang="zh-CN" altLang="en-US" b="1" dirty="0"/>
          </a:p>
        </p:txBody>
      </p:sp>
      <p:sp>
        <p:nvSpPr>
          <p:cNvPr id="59" name="圆角矩形 58"/>
          <p:cNvSpPr/>
          <p:nvPr/>
        </p:nvSpPr>
        <p:spPr>
          <a:xfrm>
            <a:off x="6746944" y="120457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STL</a:t>
            </a:r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是什么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6746944" y="217250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容器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6746944" y="314042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迭代器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6746944" y="410835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算法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6746944" y="507627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</a:rPr>
              <a:t>STL</a:t>
            </a:r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</a:rPr>
              <a:t>与值语义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 录</a:t>
            </a:r>
            <a:endParaRPr lang="zh-CN" altLang="en-US" sz="5865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5642044" y="594223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4" name="圆角矩形 3"/>
          <p:cNvSpPr/>
          <p:nvPr/>
        </p:nvSpPr>
        <p:spPr>
          <a:xfrm>
            <a:off x="6746944" y="594223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STL</a:t>
            </a:r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的痛点：编译速度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序列式容器类型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graphicFrame>
        <p:nvGraphicFramePr>
          <p:cNvPr id="7" name="Group 142"/>
          <p:cNvGraphicFramePr>
            <a:graphicFrameLocks noGrp="1"/>
          </p:cNvGraphicFramePr>
          <p:nvPr/>
        </p:nvGraphicFramePr>
        <p:xfrm>
          <a:off x="889000" y="1737793"/>
          <a:ext cx="10557934" cy="3718200"/>
        </p:xfrm>
        <a:graphic>
          <a:graphicData uri="http://schemas.openxmlformats.org/drawingml/2006/table">
            <a:tbl>
              <a:tblPr/>
              <a:tblGrid>
                <a:gridCol w="3335867"/>
                <a:gridCol w="4952153"/>
                <a:gridCol w="2269914"/>
              </a:tblGrid>
              <a:tr h="42660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template</a:t>
                      </a:r>
                      <a:endParaRPr kumimoji="0" lang="en-US" altLang="zh-CN" sz="22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marT="45675" marB="4567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Description (I&amp;D=insertion&amp;deletion)</a:t>
                      </a:r>
                      <a:endParaRPr kumimoji="0" lang="en-US" altLang="zh-CN" sz="22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marT="45675" marB="4567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header</a:t>
                      </a:r>
                      <a:endParaRPr kumimoji="0" lang="en-US" altLang="zh-CN" sz="22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marT="45675" marB="4567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9710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Vector</a:t>
                      </a:r>
                      <a:endParaRPr kumimoji="0" lang="en-US" altLang="zh-CN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（动态的连续数组）</a:t>
                      </a:r>
                      <a:endParaRPr kumimoji="0" lang="en-US" altLang="zh-CN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46755" marB="46755" anchor="ctr" anchorCtr="1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1. Implemented by array.</a:t>
                      </a:r>
                      <a:endParaRPr kumimoji="0" lang="en-US" altLang="zh-CN" sz="22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2. Fast I&amp;D at the tail.</a:t>
                      </a:r>
                      <a:endParaRPr kumimoji="0" lang="en-US" altLang="zh-CN" sz="22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3. Random access supported.</a:t>
                      </a:r>
                      <a:endParaRPr kumimoji="0" lang="zh-CN" altLang="en-US" sz="22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T="45675" marB="4567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&lt;vector&gt;</a:t>
                      </a:r>
                      <a:endParaRPr kumimoji="0" lang="en-US" altLang="zh-CN" sz="22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T="45675" marB="4567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9710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List</a:t>
                      </a:r>
                      <a:endParaRPr kumimoji="0" lang="en-US" altLang="zh-CN" sz="22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（双链表）</a:t>
                      </a:r>
                      <a:endParaRPr kumimoji="0" lang="en-US" altLang="zh-CN" sz="22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90000" marR="90000" marT="46755" marB="46755" anchor="ctr" anchorCtr="1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1. Implemented by double linked list.</a:t>
                      </a:r>
                      <a:endParaRPr kumimoji="0" lang="en-US" altLang="zh-CN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2. Fast I&amp;D at arbitrary position.</a:t>
                      </a:r>
                      <a:endParaRPr kumimoji="0" lang="en-US" altLang="zh-CN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3. Random access NOT supported.</a:t>
                      </a:r>
                      <a:endParaRPr kumimoji="0" lang="zh-CN" altLang="en-US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T="45675" marB="4567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&lt;list&gt;</a:t>
                      </a:r>
                      <a:endParaRPr kumimoji="0" lang="en-US" altLang="zh-CN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T="45675" marB="4567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9710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Deque</a:t>
                      </a:r>
                      <a:endParaRPr kumimoji="0" lang="en-US" altLang="zh-CN" sz="22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（双端队列）</a:t>
                      </a:r>
                      <a:endParaRPr kumimoji="0" lang="en-US" altLang="zh-CN" sz="22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90000" marR="90000" marT="46755" marB="46755" anchor="ctr" anchorCtr="1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1. Implemented by pointer array.</a:t>
                      </a:r>
                      <a:endParaRPr kumimoji="0" lang="en-US" altLang="zh-CN" sz="22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2. Fast I&amp;D at both ends.</a:t>
                      </a:r>
                      <a:endParaRPr kumimoji="0" lang="en-US" altLang="zh-CN" sz="22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3. Random access  supported.</a:t>
                      </a:r>
                      <a:endParaRPr kumimoji="0" lang="zh-CN" altLang="en-US" sz="22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T="45675" marB="4567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&lt;deque&gt;</a:t>
                      </a:r>
                      <a:endParaRPr kumimoji="0" lang="en-US" altLang="zh-CN" sz="2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T="45675" marB="4567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8" name="Group 221"/>
          <p:cNvGrpSpPr/>
          <p:nvPr/>
        </p:nvGrpSpPr>
        <p:grpSpPr bwMode="auto">
          <a:xfrm>
            <a:off x="3752322" y="5685179"/>
            <a:ext cx="3189287" cy="723900"/>
            <a:chOff x="249" y="3566"/>
            <a:chExt cx="2009" cy="456"/>
          </a:xfrm>
        </p:grpSpPr>
        <p:pic>
          <p:nvPicPr>
            <p:cNvPr id="9" name="Picture 17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" y="3566"/>
              <a:ext cx="1782" cy="4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177"/>
            <p:cNvSpPr>
              <a:spLocks noChangeArrowheads="1"/>
            </p:cNvSpPr>
            <p:nvPr/>
          </p:nvSpPr>
          <p:spPr bwMode="auto">
            <a:xfrm>
              <a:off x="249" y="3747"/>
              <a:ext cx="136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kumimoji="1" lang="en-US" altLang="zh-CN" sz="2800">
                  <a:latin typeface="Times New Roman" panose="02020603050405020304" pitchFamily="18" charset="0"/>
                </a:rPr>
                <a:t>L</a:t>
              </a:r>
              <a:endParaRPr kumimoji="1" lang="en-US" altLang="zh-CN" sz="2800">
                <a:latin typeface="Times New Roman" panose="02020603050405020304" pitchFamily="18" charset="0"/>
              </a:endParaRPr>
            </a:p>
          </p:txBody>
        </p:sp>
      </p:grpSp>
      <p:sp>
        <p:nvSpPr>
          <p:cNvPr id="11" name="Rectangle 178"/>
          <p:cNvSpPr>
            <a:spLocks noChangeArrowheads="1"/>
          </p:cNvSpPr>
          <p:nvPr/>
        </p:nvSpPr>
        <p:spPr bwMode="auto">
          <a:xfrm>
            <a:off x="5192184" y="6478929"/>
            <a:ext cx="64770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kumimoji="1" lang="en-US" altLang="zh-CN" sz="2000">
                <a:latin typeface="Times New Roman" panose="02020603050405020304" pitchFamily="18" charset="0"/>
              </a:rPr>
              <a:t>L[k]</a:t>
            </a:r>
            <a:endParaRPr kumimoji="1" lang="en-US" altLang="zh-CN" sz="2000">
              <a:latin typeface="Times New Roman" panose="02020603050405020304" pitchFamily="18" charset="0"/>
            </a:endParaRPr>
          </a:p>
        </p:txBody>
      </p:sp>
      <p:grpSp>
        <p:nvGrpSpPr>
          <p:cNvPr id="12" name="Group 181"/>
          <p:cNvGrpSpPr/>
          <p:nvPr/>
        </p:nvGrpSpPr>
        <p:grpSpPr bwMode="auto">
          <a:xfrm>
            <a:off x="5411259" y="6550367"/>
            <a:ext cx="214313" cy="215900"/>
            <a:chOff x="1247" y="4065"/>
            <a:chExt cx="272" cy="255"/>
          </a:xfrm>
        </p:grpSpPr>
        <p:sp>
          <p:nvSpPr>
            <p:cNvPr id="13" name="Line 179"/>
            <p:cNvSpPr>
              <a:spLocks noChangeShapeType="1"/>
            </p:cNvSpPr>
            <p:nvPr/>
          </p:nvSpPr>
          <p:spPr bwMode="auto">
            <a:xfrm>
              <a:off x="1247" y="4065"/>
              <a:ext cx="272" cy="255"/>
            </a:xfrm>
            <a:prstGeom prst="line">
              <a:avLst/>
            </a:prstGeom>
            <a:noFill/>
            <a:ln w="31750">
              <a:solidFill>
                <a:srgbClr val="FF0000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4" name="Line 180"/>
            <p:cNvSpPr>
              <a:spLocks noChangeShapeType="1"/>
            </p:cNvSpPr>
            <p:nvPr/>
          </p:nvSpPr>
          <p:spPr bwMode="auto">
            <a:xfrm flipV="1">
              <a:off x="1247" y="4065"/>
              <a:ext cx="182" cy="255"/>
            </a:xfrm>
            <a:prstGeom prst="line">
              <a:avLst/>
            </a:prstGeom>
            <a:noFill/>
            <a:ln w="31750">
              <a:solidFill>
                <a:srgbClr val="FF0000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15" name="Rectangle 182"/>
          <p:cNvSpPr>
            <a:spLocks noChangeArrowheads="1"/>
          </p:cNvSpPr>
          <p:nvPr/>
        </p:nvSpPr>
        <p:spPr bwMode="auto">
          <a:xfrm>
            <a:off x="8526461" y="4007920"/>
            <a:ext cx="647700" cy="287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kumimoji="1" lang="en-US" altLang="zh-CN" sz="2000">
                <a:latin typeface="Times New Roman" panose="02020603050405020304" pitchFamily="18" charset="0"/>
              </a:rPr>
              <a:t>L[k]</a:t>
            </a:r>
            <a:endParaRPr kumimoji="1" lang="en-US" altLang="zh-CN" sz="2000">
              <a:latin typeface="Times New Roman" panose="02020603050405020304" pitchFamily="18" charset="0"/>
            </a:endParaRPr>
          </a:p>
        </p:txBody>
      </p:sp>
      <p:grpSp>
        <p:nvGrpSpPr>
          <p:cNvPr id="16" name="Group 183"/>
          <p:cNvGrpSpPr/>
          <p:nvPr/>
        </p:nvGrpSpPr>
        <p:grpSpPr bwMode="auto">
          <a:xfrm>
            <a:off x="8745536" y="4007920"/>
            <a:ext cx="211138" cy="287337"/>
            <a:chOff x="1247" y="4065"/>
            <a:chExt cx="272" cy="255"/>
          </a:xfrm>
        </p:grpSpPr>
        <p:sp>
          <p:nvSpPr>
            <p:cNvPr id="17" name="Line 184"/>
            <p:cNvSpPr>
              <a:spLocks noChangeShapeType="1"/>
            </p:cNvSpPr>
            <p:nvPr/>
          </p:nvSpPr>
          <p:spPr bwMode="auto">
            <a:xfrm>
              <a:off x="1247" y="4065"/>
              <a:ext cx="272" cy="255"/>
            </a:xfrm>
            <a:prstGeom prst="line">
              <a:avLst/>
            </a:prstGeom>
            <a:noFill/>
            <a:ln w="31750">
              <a:solidFill>
                <a:srgbClr val="FF0000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8" name="Line 185"/>
            <p:cNvSpPr>
              <a:spLocks noChangeShapeType="1"/>
            </p:cNvSpPr>
            <p:nvPr/>
          </p:nvSpPr>
          <p:spPr bwMode="auto">
            <a:xfrm flipV="1">
              <a:off x="1247" y="4065"/>
              <a:ext cx="182" cy="255"/>
            </a:xfrm>
            <a:prstGeom prst="line">
              <a:avLst/>
            </a:prstGeom>
            <a:noFill/>
            <a:ln w="31750">
              <a:solidFill>
                <a:srgbClr val="FF0000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19" name="Rectangle 186"/>
          <p:cNvSpPr>
            <a:spLocks noChangeArrowheads="1"/>
          </p:cNvSpPr>
          <p:nvPr/>
        </p:nvSpPr>
        <p:spPr bwMode="auto">
          <a:xfrm>
            <a:off x="8093074" y="2856982"/>
            <a:ext cx="64770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kumimoji="1" lang="en-US" altLang="zh-CN" sz="2000">
                <a:latin typeface="Times New Roman" panose="02020603050405020304" pitchFamily="18" charset="0"/>
              </a:rPr>
              <a:t>V[k]</a:t>
            </a:r>
            <a:endParaRPr kumimoji="1" lang="en-US" altLang="zh-CN" sz="2000">
              <a:latin typeface="Times New Roman" panose="02020603050405020304" pitchFamily="18" charset="0"/>
            </a:endParaRPr>
          </a:p>
        </p:txBody>
      </p:sp>
      <p:grpSp>
        <p:nvGrpSpPr>
          <p:cNvPr id="20" name="Group 193"/>
          <p:cNvGrpSpPr/>
          <p:nvPr/>
        </p:nvGrpSpPr>
        <p:grpSpPr bwMode="auto">
          <a:xfrm>
            <a:off x="8669336" y="2855395"/>
            <a:ext cx="215900" cy="288925"/>
            <a:chOff x="4014" y="1797"/>
            <a:chExt cx="136" cy="182"/>
          </a:xfrm>
        </p:grpSpPr>
        <p:sp>
          <p:nvSpPr>
            <p:cNvPr id="21" name="Line 191"/>
            <p:cNvSpPr>
              <a:spLocks noChangeShapeType="1"/>
            </p:cNvSpPr>
            <p:nvPr/>
          </p:nvSpPr>
          <p:spPr bwMode="auto">
            <a:xfrm>
              <a:off x="4014" y="1888"/>
              <a:ext cx="45" cy="91"/>
            </a:xfrm>
            <a:prstGeom prst="line">
              <a:avLst/>
            </a:prstGeom>
            <a:noFill/>
            <a:ln w="31750">
              <a:solidFill>
                <a:srgbClr val="FF0000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3" name="Line 192"/>
            <p:cNvSpPr>
              <a:spLocks noChangeShapeType="1"/>
            </p:cNvSpPr>
            <p:nvPr/>
          </p:nvSpPr>
          <p:spPr bwMode="auto">
            <a:xfrm flipV="1">
              <a:off x="4059" y="1797"/>
              <a:ext cx="91" cy="182"/>
            </a:xfrm>
            <a:prstGeom prst="line">
              <a:avLst/>
            </a:prstGeom>
            <a:noFill/>
            <a:ln w="31750">
              <a:solidFill>
                <a:srgbClr val="FF0000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sp>
        <p:nvSpPr>
          <p:cNvPr id="24" name="Rectangle 194"/>
          <p:cNvSpPr>
            <a:spLocks noChangeArrowheads="1"/>
          </p:cNvSpPr>
          <p:nvPr/>
        </p:nvSpPr>
        <p:spPr bwMode="auto">
          <a:xfrm>
            <a:off x="8164511" y="5089007"/>
            <a:ext cx="647700" cy="28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kumimoji="1" lang="en-US" altLang="zh-CN" sz="2000">
                <a:latin typeface="Times New Roman" panose="02020603050405020304" pitchFamily="18" charset="0"/>
              </a:rPr>
              <a:t>D[k]</a:t>
            </a:r>
            <a:endParaRPr kumimoji="1" lang="en-US" altLang="zh-CN" sz="2000">
              <a:latin typeface="Times New Roman" panose="02020603050405020304" pitchFamily="18" charset="0"/>
            </a:endParaRPr>
          </a:p>
        </p:txBody>
      </p:sp>
      <p:grpSp>
        <p:nvGrpSpPr>
          <p:cNvPr id="25" name="Group 195"/>
          <p:cNvGrpSpPr/>
          <p:nvPr/>
        </p:nvGrpSpPr>
        <p:grpSpPr bwMode="auto">
          <a:xfrm>
            <a:off x="8740774" y="5087420"/>
            <a:ext cx="215900" cy="288925"/>
            <a:chOff x="4014" y="1797"/>
            <a:chExt cx="136" cy="182"/>
          </a:xfrm>
        </p:grpSpPr>
        <p:sp>
          <p:nvSpPr>
            <p:cNvPr id="26" name="Line 196"/>
            <p:cNvSpPr>
              <a:spLocks noChangeShapeType="1"/>
            </p:cNvSpPr>
            <p:nvPr/>
          </p:nvSpPr>
          <p:spPr bwMode="auto">
            <a:xfrm>
              <a:off x="4014" y="1888"/>
              <a:ext cx="45" cy="91"/>
            </a:xfrm>
            <a:prstGeom prst="line">
              <a:avLst/>
            </a:prstGeom>
            <a:noFill/>
            <a:ln w="31750">
              <a:solidFill>
                <a:srgbClr val="FF0000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27" name="Line 197"/>
            <p:cNvSpPr>
              <a:spLocks noChangeShapeType="1"/>
            </p:cNvSpPr>
            <p:nvPr/>
          </p:nvSpPr>
          <p:spPr bwMode="auto">
            <a:xfrm flipV="1">
              <a:off x="4059" y="1797"/>
              <a:ext cx="91" cy="182"/>
            </a:xfrm>
            <a:prstGeom prst="line">
              <a:avLst/>
            </a:prstGeom>
            <a:noFill/>
            <a:ln w="31750">
              <a:solidFill>
                <a:srgbClr val="FF0000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28" name="Group 220"/>
          <p:cNvGrpSpPr/>
          <p:nvPr/>
        </p:nvGrpSpPr>
        <p:grpSpPr bwMode="auto">
          <a:xfrm>
            <a:off x="7708371" y="5573194"/>
            <a:ext cx="3671887" cy="1152525"/>
            <a:chOff x="2653" y="3537"/>
            <a:chExt cx="2313" cy="726"/>
          </a:xfrm>
        </p:grpSpPr>
        <p:sp>
          <p:nvSpPr>
            <p:cNvPr id="29" name="Rectangle 198"/>
            <p:cNvSpPr>
              <a:spLocks noChangeArrowheads="1"/>
            </p:cNvSpPr>
            <p:nvPr/>
          </p:nvSpPr>
          <p:spPr bwMode="auto">
            <a:xfrm>
              <a:off x="3243" y="3566"/>
              <a:ext cx="227" cy="22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30" name="Rectangle 199"/>
            <p:cNvSpPr>
              <a:spLocks noChangeArrowheads="1"/>
            </p:cNvSpPr>
            <p:nvPr/>
          </p:nvSpPr>
          <p:spPr bwMode="auto">
            <a:xfrm>
              <a:off x="3469" y="3566"/>
              <a:ext cx="227" cy="22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31" name="Rectangle 200"/>
            <p:cNvSpPr>
              <a:spLocks noChangeArrowheads="1"/>
            </p:cNvSpPr>
            <p:nvPr/>
          </p:nvSpPr>
          <p:spPr bwMode="auto">
            <a:xfrm>
              <a:off x="3696" y="3566"/>
              <a:ext cx="227" cy="22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32" name="Rectangle 201"/>
            <p:cNvSpPr>
              <a:spLocks noChangeArrowheads="1"/>
            </p:cNvSpPr>
            <p:nvPr/>
          </p:nvSpPr>
          <p:spPr bwMode="auto">
            <a:xfrm>
              <a:off x="3923" y="3566"/>
              <a:ext cx="227" cy="22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34" name="Rectangle 202"/>
            <p:cNvSpPr>
              <a:spLocks noChangeArrowheads="1"/>
            </p:cNvSpPr>
            <p:nvPr/>
          </p:nvSpPr>
          <p:spPr bwMode="auto">
            <a:xfrm>
              <a:off x="4150" y="3566"/>
              <a:ext cx="227" cy="22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35" name="Rectangle 203"/>
            <p:cNvSpPr>
              <a:spLocks noChangeArrowheads="1"/>
            </p:cNvSpPr>
            <p:nvPr/>
          </p:nvSpPr>
          <p:spPr bwMode="auto">
            <a:xfrm>
              <a:off x="3152" y="4020"/>
              <a:ext cx="227" cy="2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36" name="Rectangle 204"/>
            <p:cNvSpPr>
              <a:spLocks noChangeArrowheads="1"/>
            </p:cNvSpPr>
            <p:nvPr/>
          </p:nvSpPr>
          <p:spPr bwMode="auto">
            <a:xfrm>
              <a:off x="3560" y="4020"/>
              <a:ext cx="227" cy="2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37" name="Rectangle 205"/>
            <p:cNvSpPr>
              <a:spLocks noChangeArrowheads="1"/>
            </p:cNvSpPr>
            <p:nvPr/>
          </p:nvSpPr>
          <p:spPr bwMode="auto">
            <a:xfrm>
              <a:off x="2744" y="3883"/>
              <a:ext cx="227" cy="2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38" name="Rectangle 206"/>
            <p:cNvSpPr>
              <a:spLocks noChangeArrowheads="1"/>
            </p:cNvSpPr>
            <p:nvPr/>
          </p:nvSpPr>
          <p:spPr bwMode="auto">
            <a:xfrm>
              <a:off x="4014" y="4020"/>
              <a:ext cx="227" cy="2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39" name="Rectangle 207"/>
            <p:cNvSpPr>
              <a:spLocks noChangeArrowheads="1"/>
            </p:cNvSpPr>
            <p:nvPr/>
          </p:nvSpPr>
          <p:spPr bwMode="auto">
            <a:xfrm>
              <a:off x="4513" y="3884"/>
              <a:ext cx="227" cy="22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40" name="Line 208"/>
            <p:cNvSpPr>
              <a:spLocks noChangeShapeType="1"/>
            </p:cNvSpPr>
            <p:nvPr/>
          </p:nvSpPr>
          <p:spPr bwMode="auto">
            <a:xfrm flipH="1">
              <a:off x="3016" y="3657"/>
              <a:ext cx="318" cy="22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1" name="Line 209"/>
            <p:cNvSpPr>
              <a:spLocks noChangeShapeType="1"/>
            </p:cNvSpPr>
            <p:nvPr/>
          </p:nvSpPr>
          <p:spPr bwMode="auto">
            <a:xfrm>
              <a:off x="3560" y="3702"/>
              <a:ext cx="91" cy="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2" name="Line 210"/>
            <p:cNvSpPr>
              <a:spLocks noChangeShapeType="1"/>
            </p:cNvSpPr>
            <p:nvPr/>
          </p:nvSpPr>
          <p:spPr bwMode="auto">
            <a:xfrm flipH="1">
              <a:off x="3334" y="3702"/>
              <a:ext cx="499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3" name="Line 211"/>
            <p:cNvSpPr>
              <a:spLocks noChangeShapeType="1"/>
            </p:cNvSpPr>
            <p:nvPr/>
          </p:nvSpPr>
          <p:spPr bwMode="auto">
            <a:xfrm>
              <a:off x="4059" y="3702"/>
              <a:ext cx="46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4" name="Line 212"/>
            <p:cNvSpPr>
              <a:spLocks noChangeShapeType="1"/>
            </p:cNvSpPr>
            <p:nvPr/>
          </p:nvSpPr>
          <p:spPr bwMode="auto">
            <a:xfrm>
              <a:off x="4286" y="3702"/>
              <a:ext cx="227" cy="1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45" name="Rectangle 213"/>
            <p:cNvSpPr>
              <a:spLocks noChangeArrowheads="1"/>
            </p:cNvSpPr>
            <p:nvPr/>
          </p:nvSpPr>
          <p:spPr bwMode="auto">
            <a:xfrm>
              <a:off x="2653" y="3537"/>
              <a:ext cx="2132" cy="72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46" name="Rectangle 214"/>
            <p:cNvSpPr>
              <a:spLocks noChangeArrowheads="1"/>
            </p:cNvSpPr>
            <p:nvPr/>
          </p:nvSpPr>
          <p:spPr bwMode="auto">
            <a:xfrm>
              <a:off x="4830" y="3793"/>
              <a:ext cx="136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kumimoji="1" lang="en-US" altLang="zh-CN" sz="2800">
                  <a:latin typeface="Times New Roman" panose="02020603050405020304" pitchFamily="18" charset="0"/>
                </a:rPr>
                <a:t>D</a:t>
              </a:r>
              <a:endParaRPr kumimoji="1" lang="en-US" altLang="zh-CN" sz="2800"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47" name="Group 222"/>
          <p:cNvGrpSpPr/>
          <p:nvPr/>
        </p:nvGrpSpPr>
        <p:grpSpPr bwMode="auto">
          <a:xfrm>
            <a:off x="778143" y="5942288"/>
            <a:ext cx="2160587" cy="360362"/>
            <a:chOff x="1111" y="799"/>
            <a:chExt cx="1361" cy="227"/>
          </a:xfrm>
        </p:grpSpPr>
        <p:sp>
          <p:nvSpPr>
            <p:cNvPr id="48" name="Rectangle 170"/>
            <p:cNvSpPr>
              <a:spLocks noChangeArrowheads="1"/>
            </p:cNvSpPr>
            <p:nvPr/>
          </p:nvSpPr>
          <p:spPr bwMode="auto">
            <a:xfrm>
              <a:off x="1111" y="799"/>
              <a:ext cx="136" cy="18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kumimoji="1" lang="en-US" altLang="zh-CN" sz="2800">
                  <a:latin typeface="Times New Roman" panose="02020603050405020304" pitchFamily="18" charset="0"/>
                </a:rPr>
                <a:t>v</a:t>
              </a:r>
              <a:endParaRPr kumimoji="1" lang="en-US" altLang="zh-CN" sz="2800">
                <a:latin typeface="Times New Roman" panose="02020603050405020304" pitchFamily="18" charset="0"/>
              </a:endParaRPr>
            </a:p>
          </p:txBody>
        </p:sp>
        <p:sp>
          <p:nvSpPr>
            <p:cNvPr id="49" name="Rectangle 215"/>
            <p:cNvSpPr>
              <a:spLocks noChangeArrowheads="1"/>
            </p:cNvSpPr>
            <p:nvPr/>
          </p:nvSpPr>
          <p:spPr bwMode="auto">
            <a:xfrm>
              <a:off x="1338" y="799"/>
              <a:ext cx="227" cy="22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50" name="Rectangle 216"/>
            <p:cNvSpPr>
              <a:spLocks noChangeArrowheads="1"/>
            </p:cNvSpPr>
            <p:nvPr/>
          </p:nvSpPr>
          <p:spPr bwMode="auto">
            <a:xfrm>
              <a:off x="1564" y="799"/>
              <a:ext cx="227" cy="22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52" name="Rectangle 217"/>
            <p:cNvSpPr>
              <a:spLocks noChangeArrowheads="1"/>
            </p:cNvSpPr>
            <p:nvPr/>
          </p:nvSpPr>
          <p:spPr bwMode="auto">
            <a:xfrm>
              <a:off x="1791" y="799"/>
              <a:ext cx="227" cy="22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53" name="Rectangle 218"/>
            <p:cNvSpPr>
              <a:spLocks noChangeArrowheads="1"/>
            </p:cNvSpPr>
            <p:nvPr/>
          </p:nvSpPr>
          <p:spPr bwMode="auto">
            <a:xfrm>
              <a:off x="2018" y="799"/>
              <a:ext cx="227" cy="22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  <p:sp>
          <p:nvSpPr>
            <p:cNvPr id="54" name="Rectangle 219"/>
            <p:cNvSpPr>
              <a:spLocks noChangeArrowheads="1"/>
            </p:cNvSpPr>
            <p:nvPr/>
          </p:nvSpPr>
          <p:spPr bwMode="auto">
            <a:xfrm>
              <a:off x="2245" y="799"/>
              <a:ext cx="227" cy="22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FF0000"/>
                </a:buClr>
                <a:buChar char="•"/>
                <a:defRPr sz="32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 b="1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zh-CN" altLang="en-US" sz="1800" b="0">
                <a:latin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序列式容器的构造函数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graphicFrame>
        <p:nvGraphicFramePr>
          <p:cNvPr id="74864" name="Group 112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433195" y="1684020"/>
          <a:ext cx="9634855" cy="5173980"/>
        </p:xfrm>
        <a:graphic>
          <a:graphicData uri="http://schemas.openxmlformats.org/drawingml/2006/table">
            <a:tbl>
              <a:tblPr/>
              <a:tblGrid>
                <a:gridCol w="2464435"/>
                <a:gridCol w="7170420"/>
              </a:tblGrid>
              <a:tr h="39814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函数使用形式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说    明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910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C&lt;T&gt; c;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创建空容器。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677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C&lt;T&gt; c(cx);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创建容器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作为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cx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的副本，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cx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必须是同类型且元素类型也相同的容器。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613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C&lt;T&gt; c(b, e);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创建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，并用迭代器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所标示范围内的元素对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进行初始化（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中存放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范围内元素的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副本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）</a:t>
                      </a: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注：</a:t>
                      </a: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[</a:t>
                      </a:r>
                      <a:r>
                        <a:rPr kumimoji="0" lang="en-US" altLang="zh-CN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b,e</a:t>
                      </a: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)</a:t>
                      </a: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半开区间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。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677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C&lt;T&gt; c(n, t);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创建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，并在其中存放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n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个值为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的元素，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必须是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类型的值，或者可以转换为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类型的值。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677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C&lt;T&gt; c(n);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indent="101600"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10160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创建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，并在其中存放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n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个元素。每个元素都是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类型的值初始化元素。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1028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C&lt;T&gt; c({...});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C&lt;T&gt; c = {...};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101600" algn="l" defTabSz="914400" rtl="0" eaLnBrk="0" fontAlgn="base" latinLnBrk="0" hangingPunct="0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创建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，用初始化列表中的元素作为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的元素。这是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ea typeface="+mn-lt"/>
                          <a:cs typeface="Consolas" panose="020B0609020204030204" pitchFamily="49" charset="0"/>
                        </a:rPr>
                        <a:t>C++11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ea typeface="+mn-lt"/>
                          <a:cs typeface="Consolas" panose="020B0609020204030204" pitchFamily="49" charset="0"/>
                        </a:rPr>
                        <a:t>加入的新方法，最为便利。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6" marB="4570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容器的构造函数：实例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95960" y="1639570"/>
            <a:ext cx="11495405" cy="5487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lvl="0" indent="-285750" eaLnBrk="1" hangingPunct="1">
              <a:lnSpc>
                <a:spcPct val="130000"/>
              </a:lnSpc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分配指定数目的元素，并对这些元素进行值初始化：</a:t>
            </a:r>
            <a:endParaRPr lang="zh-CN" altLang="en-US" dirty="0"/>
          </a:p>
          <a:p>
            <a:pPr marL="0" lvl="0" indent="0" eaLnBrk="1" hangingPunct="1">
              <a:lnSpc>
                <a:spcPct val="130000"/>
              </a:lnSpc>
              <a:spcBef>
                <a:spcPct val="0"/>
              </a:spcBef>
              <a:buClrTx/>
              <a:buNone/>
            </a:pPr>
            <a:r>
              <a:rPr lang="en-US" altLang="zh-CN" dirty="0">
                <a:sym typeface="+mn-ea"/>
              </a:rPr>
              <a:t>           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vector&lt;int&gt; ivec1(10);	                     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// ivec1</a:t>
            </a:r>
            <a:r>
              <a:rPr lang="zh-CN" altLang="en-US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包含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10</a:t>
            </a:r>
            <a:r>
              <a:rPr lang="zh-CN" altLang="en-US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个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0</a:t>
            </a:r>
            <a:r>
              <a:rPr lang="zh-CN" altLang="en-US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值元素</a:t>
            </a:r>
            <a:endParaRPr lang="zh-CN" altLang="en-US" dirty="0">
              <a:solidFill>
                <a:srgbClr val="CC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lvl="0" indent="0" eaLnBrk="1" hangingPunct="1">
              <a:lnSpc>
                <a:spcPct val="130000"/>
              </a:lnSpc>
              <a:spcBef>
                <a:spcPct val="0"/>
              </a:spcBef>
              <a:buClrTx/>
              <a:buNone/>
            </a:pPr>
            <a:endParaRPr lang="en-US" altLang="zh-CN" dirty="0">
              <a:solidFill>
                <a:srgbClr val="CC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85750" lvl="0" indent="-285750" eaLnBrk="1" hangingPunct="1">
              <a:lnSpc>
                <a:spcPct val="130000"/>
              </a:lnSpc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分配指定数目的元素，并将这些元素初始化为指定值：</a:t>
            </a:r>
            <a:endParaRPr lang="zh-CN" altLang="en-US" dirty="0">
              <a:sym typeface="+mn-ea"/>
            </a:endParaRPr>
          </a:p>
          <a:p>
            <a:pPr marL="0" lvl="0" indent="0" eaLnBrk="1" hangingPunct="1">
              <a:lnSpc>
                <a:spcPct val="130000"/>
              </a:lnSpc>
              <a:spcBef>
                <a:spcPct val="0"/>
              </a:spcBef>
              <a:buClrTx/>
              <a:buNone/>
            </a:pPr>
            <a:r>
              <a:rPr lang="zh-CN" alt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          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vector&lt;int&gt; ivec2(10, 1);	             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// ivec2</a:t>
            </a:r>
            <a:r>
              <a:rPr lang="zh-CN" altLang="en-US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包含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10</a:t>
            </a:r>
            <a:r>
              <a:rPr lang="zh-CN" altLang="en-US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个值为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1</a:t>
            </a:r>
            <a:r>
              <a:rPr lang="zh-CN" altLang="en-US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的元素</a:t>
            </a:r>
            <a:endParaRPr lang="zh-CN" altLang="en-US" dirty="0">
              <a:solidFill>
                <a:srgbClr val="CC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lvl="0" indent="0" eaLnBrk="1" hangingPunct="1">
              <a:lnSpc>
                <a:spcPct val="130000"/>
              </a:lnSpc>
              <a:spcBef>
                <a:spcPct val="0"/>
              </a:spcBef>
              <a:buClrTx/>
              <a:buNone/>
            </a:pPr>
            <a:endParaRPr lang="zh-CN" altLang="en-US" dirty="0">
              <a:solidFill>
                <a:srgbClr val="CC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85750" lvl="0" indent="-285750" eaLnBrk="1" hangingPunct="1">
              <a:lnSpc>
                <a:spcPct val="130000"/>
              </a:lnSpc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将</a:t>
            </a:r>
            <a:r>
              <a:rPr lang="en-US" altLang="zh-CN" dirty="0">
                <a:sym typeface="+mn-ea"/>
              </a:rPr>
              <a:t>vector</a:t>
            </a:r>
            <a:r>
              <a:rPr lang="zh-CN" altLang="en-US" dirty="0">
                <a:sym typeface="+mn-ea"/>
              </a:rPr>
              <a:t>对象初始化为一段元素的副本：</a:t>
            </a:r>
            <a:endParaRPr lang="zh-CN" altLang="en-US" dirty="0">
              <a:sym typeface="+mn-ea"/>
            </a:endParaRPr>
          </a:p>
          <a:p>
            <a:pPr marL="0" lvl="0" indent="0" eaLnBrk="1" hangingPunct="1">
              <a:lnSpc>
                <a:spcPct val="130000"/>
              </a:lnSpc>
              <a:spcBef>
                <a:spcPct val="0"/>
              </a:spcBef>
              <a:buClrTx/>
              <a:buNone/>
            </a:pPr>
            <a:r>
              <a:rPr lang="zh-CN" alt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         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int ia[10] = { 0, 1, 2, 3, 4, 5, 6, 7, 8, 9 };</a:t>
            </a:r>
            <a:endParaRPr lang="en-US" altLang="zh-CN" dirty="0">
              <a:latin typeface="Consolas" panose="020B0609020204030204" pitchFamily="49" charset="0"/>
              <a:cs typeface="Consolas" panose="020B0609020204030204" pitchFamily="49" charset="0"/>
              <a:sym typeface="+mn-ea"/>
            </a:endParaRPr>
          </a:p>
          <a:p>
            <a:pPr marL="0" lvl="0" indent="0" eaLnBrk="1" hangingPunct="1">
              <a:lnSpc>
                <a:spcPct val="130000"/>
              </a:lnSpc>
              <a:spcBef>
                <a:spcPct val="0"/>
              </a:spcBef>
              <a:buClrTx/>
              <a:buNone/>
            </a:pP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     vector&lt;int&gt; ivec3(ia, </a:t>
            </a:r>
            <a:r>
              <a:rPr lang="en-US" altLang="zh-CN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ia + 10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);             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// ivec3</a:t>
            </a:r>
            <a:r>
              <a:rPr lang="zh-CN" altLang="en-US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包含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10</a:t>
            </a:r>
            <a:r>
              <a:rPr lang="zh-CN" altLang="en-US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个元素，值分别为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0~9</a:t>
            </a:r>
            <a:endParaRPr lang="en-US" altLang="zh-CN" dirty="0">
              <a:solidFill>
                <a:srgbClr val="CC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lvl="0" indent="0" eaLnBrk="1" hangingPunct="1">
              <a:lnSpc>
                <a:spcPct val="130000"/>
              </a:lnSpc>
              <a:spcBef>
                <a:spcPct val="0"/>
              </a:spcBef>
              <a:buClrTx/>
              <a:buNone/>
            </a:pPr>
            <a:endParaRPr lang="en-US" altLang="zh-CN" dirty="0">
              <a:solidFill>
                <a:srgbClr val="CC0000"/>
              </a:solidFill>
            </a:endParaRPr>
          </a:p>
          <a:p>
            <a:pPr marL="285750" lvl="0" indent="-285750" eaLnBrk="1" hangingPunct="1">
              <a:lnSpc>
                <a:spcPct val="130000"/>
              </a:lnSpc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r>
              <a:rPr lang="zh-CN" altLang="en-US" dirty="0">
                <a:sym typeface="+mn-ea"/>
              </a:rPr>
              <a:t>将一个</a:t>
            </a:r>
            <a:r>
              <a:rPr lang="en-US" altLang="zh-CN" dirty="0">
                <a:sym typeface="+mn-ea"/>
              </a:rPr>
              <a:t>vector</a:t>
            </a:r>
            <a:r>
              <a:rPr lang="zh-CN" altLang="en-US" dirty="0">
                <a:sym typeface="+mn-ea"/>
              </a:rPr>
              <a:t>对象初始化为另一个</a:t>
            </a:r>
            <a:r>
              <a:rPr lang="en-US" altLang="zh-CN" dirty="0">
                <a:sym typeface="+mn-ea"/>
              </a:rPr>
              <a:t>vector</a:t>
            </a:r>
            <a:r>
              <a:rPr lang="zh-CN" altLang="en-US" dirty="0">
                <a:sym typeface="+mn-ea"/>
              </a:rPr>
              <a:t>对象的副本：</a:t>
            </a:r>
            <a:endParaRPr lang="zh-CN" altLang="en-US" dirty="0"/>
          </a:p>
          <a:p>
            <a:pPr marL="0" lvl="0" indent="0" eaLnBrk="1" hangingPunct="1">
              <a:lnSpc>
                <a:spcPct val="130000"/>
              </a:lnSpc>
              <a:spcBef>
                <a:spcPct val="0"/>
              </a:spcBef>
              <a:buClrTx/>
              <a:buNone/>
            </a:pPr>
            <a:r>
              <a:rPr lang="en-US" altLang="zh-CN" dirty="0">
                <a:sym typeface="+mn-ea"/>
              </a:rPr>
              <a:t>          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vector&lt;int&gt; ivec4(ivec3);                  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// ivec4</a:t>
            </a:r>
            <a:r>
              <a:rPr lang="zh-CN" altLang="en-US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包含值为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0~9</a:t>
            </a:r>
            <a:r>
              <a:rPr lang="zh-CN" altLang="en-US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的元素（与</a:t>
            </a:r>
            <a:r>
              <a:rPr lang="en-US" altLang="zh-CN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ivec3</a:t>
            </a:r>
            <a:r>
              <a:rPr lang="zh-CN" altLang="en-US" dirty="0">
                <a:solidFill>
                  <a:srgbClr val="CC0000"/>
                </a:solidFill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相同）</a:t>
            </a:r>
            <a:endParaRPr lang="zh-CN" altLang="en-US" dirty="0">
              <a:solidFill>
                <a:srgbClr val="CC0000"/>
              </a:solidFill>
              <a:latin typeface="Consolas" panose="020B0609020204030204" pitchFamily="49" charset="0"/>
              <a:cs typeface="Consolas" panose="020B0609020204030204" pitchFamily="49" charset="0"/>
              <a:sym typeface="+mn-ea"/>
            </a:endParaRPr>
          </a:p>
          <a:p>
            <a:pPr marL="0" lvl="0" indent="0" eaLnBrk="1" hangingPunct="1">
              <a:lnSpc>
                <a:spcPct val="130000"/>
              </a:lnSpc>
              <a:spcBef>
                <a:spcPct val="0"/>
              </a:spcBef>
              <a:buClrTx/>
              <a:buNone/>
            </a:pPr>
            <a:endParaRPr lang="zh-CN" altLang="en-US"/>
          </a:p>
          <a:p>
            <a:pPr marL="285750" lvl="0" indent="-285750" eaLnBrk="1" hangingPunct="1">
              <a:lnSpc>
                <a:spcPct val="130000"/>
              </a:lnSpc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r>
              <a:rPr lang="zh-CN" altLang="en-US"/>
              <a:t>使用初始化列表：</a:t>
            </a:r>
            <a:r>
              <a:rPr lang="en-US" altLang="zh-CN"/>
              <a:t> </a:t>
            </a:r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vector&lt;int&gt; ivec5 = { 1, 2, 3, 4 }; </a:t>
            </a:r>
            <a:r>
              <a:rPr lang="en-US" altLang="zh-CN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ivec5</a:t>
            </a:r>
            <a:r>
              <a:rPr lang="zh-CN" altLang="en-US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包含</a:t>
            </a:r>
            <a:r>
              <a:rPr lang="en-US" altLang="zh-CN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1~4</a:t>
            </a:r>
            <a:r>
              <a:rPr lang="zh-CN" altLang="en-US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的元素</a:t>
            </a:r>
            <a:endParaRPr lang="zh-CN" altLang="en-US">
              <a:solidFill>
                <a:srgbClr val="C00000"/>
              </a:solidFill>
            </a:endParaRPr>
          </a:p>
          <a:p>
            <a:pPr marL="0" lvl="0" indent="0" eaLnBrk="1" hangingPunct="1">
              <a:lnSpc>
                <a:spcPct val="130000"/>
              </a:lnSpc>
              <a:spcBef>
                <a:spcPct val="0"/>
              </a:spcBef>
              <a:buClrTx/>
              <a:buNone/>
            </a:pP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239895" y="5017135"/>
            <a:ext cx="26212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>
                <a:solidFill>
                  <a:srgbClr val="00B0F0"/>
                </a:solidFill>
              </a:rPr>
              <a:t>左闭右开，超尾不会访问到</a:t>
            </a:r>
            <a:endParaRPr lang="zh-CN" altLang="en-US" sz="160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访问序列式容器中的元素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graphicFrame>
        <p:nvGraphicFramePr>
          <p:cNvPr id="86214" name="Group 198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683068" y="1732915"/>
          <a:ext cx="8326437" cy="4768909"/>
        </p:xfrm>
        <a:graphic>
          <a:graphicData uri="http://schemas.openxmlformats.org/drawingml/2006/table">
            <a:tbl>
              <a:tblPr/>
              <a:tblGrid>
                <a:gridCol w="1957387"/>
                <a:gridCol w="1498600"/>
                <a:gridCol w="1800225"/>
                <a:gridCol w="3070225"/>
              </a:tblGrid>
              <a:tr h="52387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使用形式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形式参数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返回值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备    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0583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c.back()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容器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中最后一个元素的引用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若容器为空，则该操作的行为没有定义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1747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c.front()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容器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中第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0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个元素的引用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若容器为空，则该操作的行为没有定义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1589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c[index]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index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为元素的下标（元素在容器中序号）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返回下标为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index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的元素的引用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list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容器不提供该操作。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若下标越界（即小于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0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或大于元素数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-1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），则该操作的行为没有定义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0583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c.at[index]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index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为元素的下标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返回下标为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index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的元素的引用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list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容器不提供该操作。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进行越界检查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16" marB="4571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10378440" y="4579620"/>
            <a:ext cx="1325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引用可以放</a:t>
            </a:r>
            <a:endParaRPr lang="zh-CN" altLang="en-US"/>
          </a:p>
          <a:p>
            <a:r>
              <a:rPr lang="en-US" altLang="zh-CN"/>
              <a:t>=</a:t>
            </a:r>
            <a:r>
              <a:rPr lang="zh-CN" altLang="en-US"/>
              <a:t>左边</a:t>
            </a:r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访问序列式容器中的元素：迭代器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graphicFrame>
        <p:nvGraphicFramePr>
          <p:cNvPr id="87164" name="Group 124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854075" y="1773555"/>
          <a:ext cx="10484485" cy="4754880"/>
        </p:xfrm>
        <a:graphic>
          <a:graphicData uri="http://schemas.openxmlformats.org/drawingml/2006/table">
            <a:tbl>
              <a:tblPr/>
              <a:tblGrid>
                <a:gridCol w="2765425"/>
                <a:gridCol w="4057650"/>
                <a:gridCol w="3661410"/>
              </a:tblGrid>
              <a:tr h="39624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使用形式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返回值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备    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0104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c.begin()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c.cbegin()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迭代器。指向容器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中第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0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个元素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4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带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的方法，如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c.cbegin()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返回的是常迭代器，</a:t>
                      </a:r>
                      <a:r>
                        <a:rPr lang="zh-CN" altLang="en-US" sz="2000" b="0">
                          <a:ln>
                            <a:noFill/>
                          </a:ln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  <a:sym typeface="+mn-ea"/>
                        </a:rPr>
                        <a:t>这样的迭代器是只读迭代器</a:t>
                      </a:r>
                      <a:r>
                        <a:rPr lang="zh-CN" altLang="en-US" sz="2000" b="0">
                          <a:ln>
                            <a:noFill/>
                          </a:ln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  <a:sym typeface="+mn-ea"/>
                        </a:rPr>
                        <a:t>，只能用于读取元素，不能用于修改元素。</a:t>
                      </a:r>
                      <a:r>
                        <a:rPr lang="zh-CN" altLang="en-US" sz="2000" b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  <a:sym typeface="+mn-ea"/>
                        </a:rPr>
                        <a:t>（</a:t>
                      </a:r>
                      <a:r>
                        <a:rPr lang="en-US" altLang="zh-CN" sz="2000" b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+mn-lt"/>
                          <a:ea typeface="+mn-lt"/>
                          <a:cs typeface="Consolas" panose="020B0609020204030204" pitchFamily="49" charset="0"/>
                          <a:sym typeface="+mn-ea"/>
                        </a:rPr>
                        <a:t>C++11</a:t>
                      </a:r>
                      <a:r>
                        <a:rPr lang="zh-CN" altLang="en-US" sz="2000" b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+mn-lt"/>
                          <a:ea typeface="+mn-lt"/>
                          <a:cs typeface="Consolas" panose="020B0609020204030204" pitchFamily="49" charset="0"/>
                          <a:sym typeface="+mn-ea"/>
                        </a:rPr>
                        <a:t>引入）</a:t>
                      </a:r>
                      <a:endParaRPr lang="zh-CN" altLang="en-US" sz="2000" b="0">
                        <a:ln>
                          <a:noFill/>
                        </a:ln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  <a:sym typeface="+mn-ea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除此之外，此表中的每个不带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的操作都有两个版本：一个返回普通迭代器，一个返回常迭代器。调用何种按照函数重载的一般规则决定。（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也即一共有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12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种方法，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C++11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之前为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8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种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）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0104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c.end()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c.cend()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迭代器。指向容器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中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最后一个元素的下一位置（超尾）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/>
                </a:tc>
              </a:tr>
              <a:tr h="70104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c.rbegin()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c.crbegin()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逆向迭代器。指向容器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中最后一个元素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/>
                </a:tc>
              </a:tr>
              <a:tr h="144526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c.rend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c.crend()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逆向迭代器。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指向容器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中第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0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个元素的前一位置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在序列式容器中插入元素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graphicFrame>
        <p:nvGraphicFramePr>
          <p:cNvPr id="90306" name="Group 194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768985" y="1730375"/>
          <a:ext cx="9856470" cy="4775212"/>
        </p:xfrm>
        <a:graphic>
          <a:graphicData uri="http://schemas.openxmlformats.org/drawingml/2006/table">
            <a:tbl>
              <a:tblPr/>
              <a:tblGrid>
                <a:gridCol w="3047365"/>
                <a:gridCol w="1955800"/>
                <a:gridCol w="1926590"/>
                <a:gridCol w="2926715"/>
              </a:tblGrid>
              <a:tr h="42926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使用形式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形式参数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返回值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操作效果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588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c.insert(iter, t)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</a:t>
                      </a: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常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迭代器，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为元素值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指向新插入元素的迭代器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在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所指元素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之前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插入值为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的元素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588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c.insert(iter, n, t)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</a:t>
                      </a: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常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迭代器，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为元素值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在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所指元素之前插入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n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个值为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的元素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23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c.insert(iter, b, e)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</a:t>
                      </a: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常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迭代器、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均为迭代器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在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所指元素之前插入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所指范围内的元素（不包括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所指向的元素）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588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c.push_back(t)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为元素值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在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的尾端增加值为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的元素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588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c.push_front(t)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为元素值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在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的头端增加值为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的元素（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vector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不支持</a:t>
                      </a: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）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6" marB="45726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0848975" y="2266315"/>
            <a:ext cx="12573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</a:rPr>
              <a:t>C++11</a:t>
            </a:r>
            <a:r>
              <a:rPr lang="zh-CN" altLang="en-US">
                <a:solidFill>
                  <a:srgbClr val="FF0000"/>
                </a:solidFill>
              </a:rPr>
              <a:t>前为普通迭代器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04740" y="524510"/>
            <a:ext cx="2101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动态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在序列式容器中插入元素（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1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）：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addElementsDemo.cpp</a:t>
            </a:r>
            <a:endParaRPr lang="en-US" altLang="zh-CN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62001" y="1645872"/>
            <a:ext cx="10693399" cy="48013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#include &lt;iostream&gt;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#include &lt;string&gt;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#include &lt;vector&gt;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#include &lt;deque&gt;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using std::deque, std::vector, std::string, std::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, std::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int main()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{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vector&lt;int&gt; </a:t>
            </a:r>
            <a:r>
              <a:rPr lang="en-US" altLang="zh-CN" dirty="0" err="1">
                <a:latin typeface="Consolas" panose="020B0609020204030204" pitchFamily="49" charset="0"/>
              </a:rPr>
              <a:t>ivec</a:t>
            </a:r>
            <a:r>
              <a:rPr lang="en-US" altLang="zh-CN" dirty="0">
                <a:latin typeface="Consolas" panose="020B0609020204030204" pitchFamily="49" charset="0"/>
              </a:rPr>
              <a:t>;		// </a:t>
            </a:r>
            <a:r>
              <a:rPr lang="zh-CN" altLang="en-US" dirty="0">
                <a:latin typeface="Consolas" panose="020B0609020204030204" pitchFamily="49" charset="0"/>
              </a:rPr>
              <a:t>创建空的</a:t>
            </a:r>
            <a:r>
              <a:rPr lang="en-US" altLang="zh-CN" dirty="0">
                <a:latin typeface="Consolas" panose="020B0609020204030204" pitchFamily="49" charset="0"/>
              </a:rPr>
              <a:t>vector</a:t>
            </a:r>
            <a:r>
              <a:rPr lang="zh-CN" altLang="en-US" dirty="0">
                <a:latin typeface="Consolas" panose="020B0609020204030204" pitchFamily="49" charset="0"/>
              </a:rPr>
              <a:t>容器，用于存放</a:t>
            </a:r>
            <a:r>
              <a:rPr lang="en-US" altLang="zh-CN" dirty="0">
                <a:latin typeface="Consolas" panose="020B0609020204030204" pitchFamily="49" charset="0"/>
              </a:rPr>
              <a:t>int</a:t>
            </a:r>
            <a:r>
              <a:rPr lang="zh-CN" altLang="en-US" dirty="0">
                <a:latin typeface="Consolas" panose="020B0609020204030204" pitchFamily="49" charset="0"/>
              </a:rPr>
              <a:t>型对象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>
                <a:latin typeface="Consolas" panose="020B0609020204030204" pitchFamily="49" charset="0"/>
              </a:rPr>
              <a:t>deque&lt;string&gt; </a:t>
            </a:r>
            <a:r>
              <a:rPr lang="en-US" altLang="zh-CN" dirty="0" err="1">
                <a:latin typeface="Consolas" panose="020B0609020204030204" pitchFamily="49" charset="0"/>
              </a:rPr>
              <a:t>sdeq</a:t>
            </a:r>
            <a:r>
              <a:rPr lang="en-US" altLang="zh-CN" dirty="0">
                <a:latin typeface="Consolas" panose="020B0609020204030204" pitchFamily="49" charset="0"/>
              </a:rPr>
              <a:t>; 		// </a:t>
            </a:r>
            <a:r>
              <a:rPr lang="zh-CN" altLang="en-US" dirty="0">
                <a:latin typeface="Consolas" panose="020B0609020204030204" pitchFamily="49" charset="0"/>
              </a:rPr>
              <a:t>创建空的</a:t>
            </a:r>
            <a:r>
              <a:rPr lang="en-US" altLang="zh-CN" dirty="0">
                <a:latin typeface="Consolas" panose="020B0609020204030204" pitchFamily="49" charset="0"/>
              </a:rPr>
              <a:t>deque</a:t>
            </a:r>
            <a:r>
              <a:rPr lang="zh-CN" altLang="en-US" dirty="0">
                <a:latin typeface="Consolas" panose="020B0609020204030204" pitchFamily="49" charset="0"/>
              </a:rPr>
              <a:t>容器，用于存放</a:t>
            </a:r>
            <a:r>
              <a:rPr lang="en-US" altLang="zh-CN" dirty="0">
                <a:latin typeface="Consolas" panose="020B0609020204030204" pitchFamily="49" charset="0"/>
              </a:rPr>
              <a:t>string</a:t>
            </a:r>
            <a:r>
              <a:rPr lang="zh-CN" altLang="en-US" dirty="0">
                <a:latin typeface="Consolas" panose="020B0609020204030204" pitchFamily="49" charset="0"/>
              </a:rPr>
              <a:t>型对象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>
                <a:latin typeface="Consolas" panose="020B0609020204030204" pitchFamily="49" charset="0"/>
              </a:rPr>
              <a:t>int 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en-US" altLang="zh-CN" dirty="0">
                <a:latin typeface="Consolas" panose="020B0609020204030204" pitchFamily="49" charset="0"/>
              </a:rPr>
              <a:t>[] = {100, 100, 100};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// </a:t>
            </a:r>
            <a:r>
              <a:rPr lang="zh-CN" altLang="en-US" dirty="0">
                <a:latin typeface="Consolas" panose="020B0609020204030204" pitchFamily="49" charset="0"/>
              </a:rPr>
              <a:t>在</a:t>
            </a:r>
            <a:r>
              <a:rPr lang="en-US" altLang="zh-CN" dirty="0">
                <a:latin typeface="Consolas" panose="020B0609020204030204" pitchFamily="49" charset="0"/>
              </a:rPr>
              <a:t>vector</a:t>
            </a:r>
            <a:r>
              <a:rPr lang="zh-CN" altLang="en-US" dirty="0">
                <a:latin typeface="Consolas" panose="020B0609020204030204" pitchFamily="49" charset="0"/>
              </a:rPr>
              <a:t>容器中增加元素：在尾端增加</a:t>
            </a:r>
            <a:r>
              <a:rPr lang="en-US" altLang="zh-CN" dirty="0">
                <a:latin typeface="Consolas" panose="020B0609020204030204" pitchFamily="49" charset="0"/>
              </a:rPr>
              <a:t>10</a:t>
            </a:r>
            <a:r>
              <a:rPr lang="zh-CN" altLang="en-US" dirty="0">
                <a:latin typeface="Consolas" panose="020B0609020204030204" pitchFamily="49" charset="0"/>
              </a:rPr>
              <a:t>个元素：值为</a:t>
            </a:r>
            <a:r>
              <a:rPr lang="en-US" altLang="zh-CN" dirty="0">
                <a:latin typeface="Consolas" panose="020B0609020204030204" pitchFamily="49" charset="0"/>
              </a:rPr>
              <a:t>1~10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for (int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 = 1;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 &lt; 11;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++)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{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	</a:t>
            </a:r>
            <a:r>
              <a:rPr lang="en-US" altLang="zh-CN" dirty="0" err="1">
                <a:latin typeface="Consolas" panose="020B0609020204030204" pitchFamily="49" charset="0"/>
              </a:rPr>
              <a:t>ivec.push_back</a:t>
            </a:r>
            <a:r>
              <a:rPr lang="en-US" altLang="zh-CN" dirty="0"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}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graphicFrame>
        <p:nvGraphicFramePr>
          <p:cNvPr id="12" name="Group 66"/>
          <p:cNvGraphicFramePr>
            <a:graphicFrameLocks noGrp="1"/>
          </p:cNvGraphicFramePr>
          <p:nvPr/>
        </p:nvGraphicFramePr>
        <p:xfrm>
          <a:off x="6526213" y="5698067"/>
          <a:ext cx="4146550" cy="517662"/>
        </p:xfrm>
        <a:graphic>
          <a:graphicData uri="http://schemas.openxmlformats.org/drawingml/2006/table">
            <a:tbl>
              <a:tblPr/>
              <a:tblGrid>
                <a:gridCol w="396875"/>
                <a:gridCol w="395287"/>
                <a:gridCol w="396875"/>
                <a:gridCol w="395288"/>
                <a:gridCol w="396875"/>
                <a:gridCol w="395287"/>
                <a:gridCol w="396875"/>
                <a:gridCol w="395288"/>
                <a:gridCol w="396875"/>
                <a:gridCol w="581025"/>
              </a:tblGrid>
              <a:tr h="51752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  <a:endParaRPr kumimoji="0" lang="en-US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  <a:endParaRPr kumimoji="0" lang="en-US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en-US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  <a:endParaRPr kumimoji="0" lang="en-US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  <a:endParaRPr kumimoji="0" lang="en-US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  <a:endParaRPr kumimoji="0" lang="en-US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  <a:endParaRPr kumimoji="0" lang="en-US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</a:t>
                      </a:r>
                      <a:endParaRPr kumimoji="0" lang="en-US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3" name="Rectangle 31"/>
          <p:cNvSpPr>
            <a:spLocks noChangeArrowheads="1"/>
          </p:cNvSpPr>
          <p:nvPr/>
        </p:nvSpPr>
        <p:spPr bwMode="auto">
          <a:xfrm>
            <a:off x="5665788" y="5698067"/>
            <a:ext cx="1008063" cy="503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kumimoji="1" lang="en-US" altLang="zh-CN" sz="2800">
                <a:latin typeface="Times New Roman" panose="02020603050405020304" pitchFamily="18" charset="0"/>
              </a:rPr>
              <a:t>ivec</a:t>
            </a:r>
            <a:endParaRPr kumimoji="1" lang="en-US" altLang="zh-CN" sz="28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在序列式容器中插入元素（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2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）：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addElementsDemo.cpp</a:t>
            </a:r>
            <a:endParaRPr lang="en-US" altLang="zh-CN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62001" y="1645872"/>
            <a:ext cx="10693399" cy="480131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>
                <a:latin typeface="Consolas" panose="020B0609020204030204" pitchFamily="49" charset="0"/>
              </a:rPr>
              <a:t>// </a:t>
            </a:r>
            <a:r>
              <a:rPr lang="zh-CN" altLang="en-US" dirty="0">
                <a:latin typeface="Consolas" panose="020B0609020204030204" pitchFamily="49" charset="0"/>
              </a:rPr>
              <a:t>在</a:t>
            </a:r>
            <a:r>
              <a:rPr lang="en-US" altLang="zh-CN" dirty="0">
                <a:latin typeface="Consolas" panose="020B0609020204030204" pitchFamily="49" charset="0"/>
              </a:rPr>
              <a:t>vector</a:t>
            </a:r>
            <a:r>
              <a:rPr lang="zh-CN" altLang="en-US" dirty="0">
                <a:latin typeface="Consolas" panose="020B0609020204030204" pitchFamily="49" charset="0"/>
              </a:rPr>
              <a:t>容器头端再增加一个元素，值为</a:t>
            </a:r>
            <a:r>
              <a:rPr lang="en-US" altLang="zh-CN" dirty="0">
                <a:latin typeface="Consolas" panose="020B0609020204030204" pitchFamily="49" charset="0"/>
              </a:rPr>
              <a:t>20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ivec.insert</a:t>
            </a:r>
            <a:r>
              <a:rPr lang="en-US" altLang="zh-CN" dirty="0"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latin typeface="Consolas" panose="020B0609020204030204" pitchFamily="49" charset="0"/>
              </a:rPr>
              <a:t>ivec.begin</a:t>
            </a:r>
            <a:r>
              <a:rPr lang="en-US" altLang="zh-CN" dirty="0">
                <a:latin typeface="Consolas" panose="020B0609020204030204" pitchFamily="49" charset="0"/>
              </a:rPr>
              <a:t>(), 20);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// </a:t>
            </a:r>
            <a:r>
              <a:rPr lang="zh-CN" altLang="en-US" dirty="0">
                <a:latin typeface="Consolas" panose="020B0609020204030204" pitchFamily="49" charset="0"/>
              </a:rPr>
              <a:t>在</a:t>
            </a:r>
            <a:r>
              <a:rPr lang="en-US" altLang="zh-CN" dirty="0">
                <a:latin typeface="Consolas" panose="020B0609020204030204" pitchFamily="49" charset="0"/>
              </a:rPr>
              <a:t>vector</a:t>
            </a:r>
            <a:r>
              <a:rPr lang="zh-CN" altLang="en-US" dirty="0">
                <a:latin typeface="Consolas" panose="020B0609020204030204" pitchFamily="49" charset="0"/>
              </a:rPr>
              <a:t>容器的第四个元素后再增加两个元素，值均为</a:t>
            </a:r>
            <a:r>
              <a:rPr lang="en-US" altLang="zh-CN" dirty="0">
                <a:latin typeface="Consolas" panose="020B0609020204030204" pitchFamily="49" charset="0"/>
              </a:rPr>
              <a:t>30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ivec.insert</a:t>
            </a:r>
            <a:r>
              <a:rPr lang="en-US" altLang="zh-CN" dirty="0"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latin typeface="Consolas" panose="020B0609020204030204" pitchFamily="49" charset="0"/>
              </a:rPr>
              <a:t>ivec.begin</a:t>
            </a:r>
            <a:r>
              <a:rPr lang="en-US" altLang="zh-CN" dirty="0">
                <a:latin typeface="Consolas" panose="020B0609020204030204" pitchFamily="49" charset="0"/>
              </a:rPr>
              <a:t>() + 4, 2, 30);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//</a:t>
            </a:r>
            <a:r>
              <a:rPr lang="zh-CN" altLang="en-US" dirty="0">
                <a:latin typeface="Consolas" panose="020B0609020204030204" pitchFamily="49" charset="0"/>
              </a:rPr>
              <a:t>将数组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zh-CN" altLang="en-US" dirty="0">
                <a:latin typeface="Consolas" panose="020B0609020204030204" pitchFamily="49" charset="0"/>
              </a:rPr>
              <a:t>中的元素增加到</a:t>
            </a:r>
            <a:r>
              <a:rPr lang="en-US" altLang="zh-CN" dirty="0">
                <a:latin typeface="Consolas" panose="020B0609020204030204" pitchFamily="49" charset="0"/>
              </a:rPr>
              <a:t>vector</a:t>
            </a:r>
            <a:r>
              <a:rPr lang="zh-CN" altLang="en-US" dirty="0">
                <a:latin typeface="Consolas" panose="020B0609020204030204" pitchFamily="49" charset="0"/>
              </a:rPr>
              <a:t>容器尾端。注意：被插入的元素不包括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>
                <a:latin typeface="Consolas" panose="020B0609020204030204" pitchFamily="49" charset="0"/>
              </a:rPr>
              <a:t>//</a:t>
            </a:r>
            <a:r>
              <a:rPr lang="zh-CN" altLang="en-US" dirty="0">
                <a:latin typeface="Consolas" panose="020B0609020204030204" pitchFamily="49" charset="0"/>
              </a:rPr>
              <a:t>第三个参数所指向的元素因此，要插入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zh-CN" altLang="en-US" dirty="0">
                <a:latin typeface="Consolas" panose="020B0609020204030204" pitchFamily="49" charset="0"/>
              </a:rPr>
              <a:t>中的所有元素，第三个参数应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>
                <a:latin typeface="Consolas" panose="020B0609020204030204" pitchFamily="49" charset="0"/>
              </a:rPr>
              <a:t>//</a:t>
            </a:r>
            <a:r>
              <a:rPr lang="zh-CN" altLang="en-US" dirty="0">
                <a:latin typeface="Consolas" panose="020B0609020204030204" pitchFamily="49" charset="0"/>
              </a:rPr>
              <a:t>该为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zh-CN" altLang="en-US" dirty="0">
                <a:latin typeface="Consolas" panose="020B0609020204030204" pitchFamily="49" charset="0"/>
              </a:rPr>
              <a:t>加</a:t>
            </a:r>
            <a:r>
              <a:rPr lang="en-US" altLang="zh-CN" dirty="0">
                <a:latin typeface="Consolas" panose="020B0609020204030204" pitchFamily="49" charset="0"/>
              </a:rPr>
              <a:t>3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ivec.insert</a:t>
            </a:r>
            <a:r>
              <a:rPr lang="en-US" altLang="zh-CN" dirty="0"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latin typeface="Consolas" panose="020B0609020204030204" pitchFamily="49" charset="0"/>
              </a:rPr>
              <a:t>ivec.end</a:t>
            </a:r>
            <a:r>
              <a:rPr lang="en-US" altLang="zh-CN" dirty="0">
                <a:latin typeface="Consolas" panose="020B0609020204030204" pitchFamily="49" charset="0"/>
              </a:rPr>
              <a:t>(), 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en-US" altLang="zh-CN" dirty="0">
                <a:latin typeface="Consolas" panose="020B0609020204030204" pitchFamily="49" charset="0"/>
              </a:rPr>
              <a:t>, 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en-US" altLang="zh-CN" dirty="0">
                <a:latin typeface="Consolas" panose="020B0609020204030204" pitchFamily="49" charset="0"/>
              </a:rPr>
              <a:t> + 3);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>
                <a:latin typeface="Consolas" panose="020B0609020204030204" pitchFamily="49" charset="0"/>
              </a:rPr>
              <a:t>// </a:t>
            </a:r>
            <a:r>
              <a:rPr lang="zh-CN" altLang="en-US" dirty="0">
                <a:latin typeface="Consolas" panose="020B0609020204030204" pitchFamily="49" charset="0"/>
              </a:rPr>
              <a:t>在</a:t>
            </a:r>
            <a:r>
              <a:rPr lang="en-US" altLang="zh-CN" dirty="0">
                <a:latin typeface="Consolas" panose="020B0609020204030204" pitchFamily="49" charset="0"/>
              </a:rPr>
              <a:t>deque</a:t>
            </a:r>
            <a:r>
              <a:rPr lang="zh-CN" altLang="en-US" dirty="0">
                <a:latin typeface="Consolas" panose="020B0609020204030204" pitchFamily="49" charset="0"/>
              </a:rPr>
              <a:t>容器中增加元素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sdeq.push_back</a:t>
            </a:r>
            <a:r>
              <a:rPr lang="en-US" altLang="zh-CN" dirty="0">
                <a:latin typeface="Consolas" panose="020B0609020204030204" pitchFamily="49" charset="0"/>
              </a:rPr>
              <a:t>("is");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sdeq.push_front</a:t>
            </a:r>
            <a:r>
              <a:rPr lang="en-US" altLang="zh-CN" dirty="0">
                <a:latin typeface="Consolas" panose="020B0609020204030204" pitchFamily="49" charset="0"/>
              </a:rPr>
              <a:t>("this");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sdeq.insert</a:t>
            </a:r>
            <a:r>
              <a:rPr lang="en-US" altLang="zh-CN" dirty="0"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latin typeface="Consolas" panose="020B0609020204030204" pitchFamily="49" charset="0"/>
              </a:rPr>
              <a:t>sdeq.end</a:t>
            </a:r>
            <a:r>
              <a:rPr lang="en-US" altLang="zh-CN" dirty="0">
                <a:latin typeface="Consolas" panose="020B0609020204030204" pitchFamily="49" charset="0"/>
              </a:rPr>
              <a:t>(), "an");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sdeq.insert</a:t>
            </a:r>
            <a:r>
              <a:rPr lang="en-US" altLang="zh-CN" dirty="0"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latin typeface="Consolas" panose="020B0609020204030204" pitchFamily="49" charset="0"/>
              </a:rPr>
              <a:t>sdeq.end</a:t>
            </a:r>
            <a:r>
              <a:rPr lang="en-US" altLang="zh-CN" dirty="0">
                <a:latin typeface="Consolas" panose="020B0609020204030204" pitchFamily="49" charset="0"/>
              </a:rPr>
              <a:t>(), "example");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</p:txBody>
      </p:sp>
      <p:graphicFrame>
        <p:nvGraphicFramePr>
          <p:cNvPr id="12" name="Group 66"/>
          <p:cNvGraphicFramePr>
            <a:graphicFrameLocks noGrp="1"/>
          </p:cNvGraphicFramePr>
          <p:nvPr/>
        </p:nvGraphicFramePr>
        <p:xfrm>
          <a:off x="6829426" y="1858217"/>
          <a:ext cx="4524373" cy="365262"/>
        </p:xfrm>
        <a:graphic>
          <a:graphicData uri="http://schemas.openxmlformats.org/drawingml/2006/table">
            <a:tbl>
              <a:tblPr/>
              <a:tblGrid>
                <a:gridCol w="459386"/>
                <a:gridCol w="331036"/>
                <a:gridCol w="393629"/>
                <a:gridCol w="395211"/>
                <a:gridCol w="393630"/>
                <a:gridCol w="395211"/>
                <a:gridCol w="393629"/>
                <a:gridCol w="395211"/>
                <a:gridCol w="393630"/>
                <a:gridCol w="395211"/>
                <a:gridCol w="578589"/>
              </a:tblGrid>
              <a:tr h="26517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</a:t>
                      </a:r>
                      <a:endParaRPr kumimoji="0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  <a:endParaRPr kumimoji="0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  <a:endParaRPr kumimoji="0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en-US" altLang="zh-CN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  <a:endParaRPr kumimoji="0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  <a:endParaRPr kumimoji="0" lang="en-US" altLang="zh-CN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  <a:endParaRPr kumimoji="0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  <a:endParaRPr kumimoji="0" lang="en-US" altLang="zh-CN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</a:t>
                      </a:r>
                      <a:endParaRPr kumimoji="0" lang="en-US" altLang="zh-CN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471" marB="4547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3" name="Rectangle 31"/>
          <p:cNvSpPr>
            <a:spLocks noChangeArrowheads="1"/>
          </p:cNvSpPr>
          <p:nvPr/>
        </p:nvSpPr>
        <p:spPr bwMode="auto">
          <a:xfrm>
            <a:off x="6223793" y="1802400"/>
            <a:ext cx="1008063" cy="503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kumimoji="1" lang="en-US" altLang="zh-CN" sz="2000">
                <a:latin typeface="Times New Roman" panose="02020603050405020304" pitchFamily="18" charset="0"/>
              </a:rPr>
              <a:t>ivec</a:t>
            </a:r>
            <a:endParaRPr kumimoji="1" lang="en-US" altLang="zh-CN" sz="2000">
              <a:latin typeface="Times New Roman" panose="02020603050405020304" pitchFamily="18" charset="0"/>
            </a:endParaRPr>
          </a:p>
        </p:txBody>
      </p:sp>
      <p:graphicFrame>
        <p:nvGraphicFramePr>
          <p:cNvPr id="8" name="Group 158"/>
          <p:cNvGraphicFramePr>
            <a:graphicFrameLocks noGrp="1"/>
          </p:cNvGraphicFramePr>
          <p:nvPr/>
        </p:nvGraphicFramePr>
        <p:xfrm>
          <a:off x="6829426" y="2837180"/>
          <a:ext cx="4394200" cy="396875"/>
        </p:xfrm>
        <a:graphic>
          <a:graphicData uri="http://schemas.openxmlformats.org/drawingml/2006/table">
            <a:tbl>
              <a:tblPr/>
              <a:tblGrid>
                <a:gridCol w="466725"/>
                <a:gridCol w="277812"/>
                <a:gridCol w="277813"/>
                <a:gridCol w="277812"/>
                <a:gridCol w="466725"/>
                <a:gridCol w="466725"/>
                <a:gridCol w="276225"/>
                <a:gridCol w="277813"/>
                <a:gridCol w="277812"/>
                <a:gridCol w="277813"/>
                <a:gridCol w="277812"/>
                <a:gridCol w="277813"/>
                <a:gridCol w="495300"/>
              </a:tblGrid>
              <a:tr h="39687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Group 204"/>
          <p:cNvGraphicFramePr>
            <a:graphicFrameLocks noGrp="1"/>
          </p:cNvGraphicFramePr>
          <p:nvPr/>
        </p:nvGraphicFramePr>
        <p:xfrm>
          <a:off x="4945062" y="4552364"/>
          <a:ext cx="6408737" cy="396875"/>
        </p:xfrm>
        <a:graphic>
          <a:graphicData uri="http://schemas.openxmlformats.org/drawingml/2006/table">
            <a:tbl>
              <a:tblPr/>
              <a:tblGrid>
                <a:gridCol w="482600"/>
                <a:gridCol w="287337"/>
                <a:gridCol w="285750"/>
                <a:gridCol w="287338"/>
                <a:gridCol w="482600"/>
                <a:gridCol w="482600"/>
                <a:gridCol w="285750"/>
                <a:gridCol w="285750"/>
                <a:gridCol w="287337"/>
                <a:gridCol w="287338"/>
                <a:gridCol w="287337"/>
                <a:gridCol w="287338"/>
                <a:gridCol w="511175"/>
                <a:gridCol w="628650"/>
                <a:gridCol w="628650"/>
                <a:gridCol w="611187"/>
              </a:tblGrid>
              <a:tr h="39687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在序列式容器中插入元素（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3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）：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addElementsDemo.cpp</a:t>
            </a:r>
            <a:endParaRPr lang="en-US" altLang="zh-CN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62001" y="1645872"/>
            <a:ext cx="10693399" cy="369331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>
                <a:latin typeface="Consolas" panose="020B0609020204030204" pitchFamily="49" charset="0"/>
              </a:rPr>
              <a:t>// </a:t>
            </a:r>
            <a:r>
              <a:rPr lang="zh-CN" altLang="en-US" dirty="0">
                <a:latin typeface="Consolas" panose="020B0609020204030204" pitchFamily="49" charset="0"/>
              </a:rPr>
              <a:t>输出</a:t>
            </a:r>
            <a:r>
              <a:rPr lang="en-US" altLang="zh-CN" dirty="0">
                <a:latin typeface="Consolas" panose="020B0609020204030204" pitchFamily="49" charset="0"/>
              </a:rPr>
              <a:t>vector</a:t>
            </a:r>
            <a:r>
              <a:rPr lang="zh-CN" altLang="en-US" dirty="0">
                <a:latin typeface="Consolas" panose="020B0609020204030204" pitchFamily="49" charset="0"/>
              </a:rPr>
              <a:t>容器中的元素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"vector:"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for (vector&lt;int&gt;::iterator it = </a:t>
            </a:r>
            <a:r>
              <a:rPr lang="en-US" altLang="zh-CN" dirty="0" err="1">
                <a:latin typeface="Consolas" panose="020B0609020204030204" pitchFamily="49" charset="0"/>
              </a:rPr>
              <a:t>ivec.begin</a:t>
            </a:r>
            <a:r>
              <a:rPr lang="en-US" altLang="zh-CN" dirty="0">
                <a:latin typeface="Consolas" panose="020B0609020204030204" pitchFamily="49" charset="0"/>
              </a:rPr>
              <a:t>(); it != </a:t>
            </a:r>
            <a:r>
              <a:rPr lang="en-US" altLang="zh-CN" dirty="0" err="1">
                <a:latin typeface="Consolas" panose="020B0609020204030204" pitchFamily="49" charset="0"/>
              </a:rPr>
              <a:t>ivec.end</a:t>
            </a:r>
            <a:r>
              <a:rPr lang="en-US" altLang="zh-CN" dirty="0">
                <a:latin typeface="Consolas" panose="020B0609020204030204" pitchFamily="49" charset="0"/>
              </a:rPr>
              <a:t>(); it++)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*it &lt;&lt; ' ';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// </a:t>
            </a:r>
            <a:r>
              <a:rPr lang="zh-CN" altLang="en-US" dirty="0">
                <a:latin typeface="Consolas" panose="020B0609020204030204" pitchFamily="49" charset="0"/>
              </a:rPr>
              <a:t>输出</a:t>
            </a:r>
            <a:r>
              <a:rPr lang="en-US" altLang="zh-CN" dirty="0">
                <a:latin typeface="Consolas" panose="020B0609020204030204" pitchFamily="49" charset="0"/>
              </a:rPr>
              <a:t>deque</a:t>
            </a:r>
            <a:r>
              <a:rPr lang="zh-CN" altLang="en-US" dirty="0">
                <a:latin typeface="Consolas" panose="020B0609020204030204" pitchFamily="49" charset="0"/>
              </a:rPr>
              <a:t>容器中的元素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"double-ended queue:"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for (deque&lt;string&gt;::iterator it = </a:t>
            </a:r>
            <a:r>
              <a:rPr lang="en-US" altLang="zh-CN" dirty="0" err="1">
                <a:latin typeface="Consolas" panose="020B0609020204030204" pitchFamily="49" charset="0"/>
              </a:rPr>
              <a:t>sdeq.begin</a:t>
            </a:r>
            <a:r>
              <a:rPr lang="en-US" altLang="zh-CN" dirty="0">
                <a:latin typeface="Consolas" panose="020B0609020204030204" pitchFamily="49" charset="0"/>
              </a:rPr>
              <a:t>(); it != </a:t>
            </a:r>
            <a:r>
              <a:rPr lang="en-US" altLang="zh-CN" dirty="0" err="1">
                <a:latin typeface="Consolas" panose="020B0609020204030204" pitchFamily="49" charset="0"/>
              </a:rPr>
              <a:t>sdeq.end</a:t>
            </a:r>
            <a:r>
              <a:rPr lang="en-US" altLang="zh-CN" dirty="0">
                <a:latin typeface="Consolas" panose="020B0609020204030204" pitchFamily="49" charset="0"/>
              </a:rPr>
              <a:t>(); it++)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*it &lt;&lt; ' ';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return 0;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}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28073" y="5463627"/>
            <a:ext cx="841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练习：打开</a:t>
            </a:r>
            <a:r>
              <a:rPr lang="en-US" altLang="zh-CN" dirty="0" err="1"/>
              <a:t>cpp</a:t>
            </a:r>
            <a:r>
              <a:rPr lang="zh-CN" altLang="en-US" dirty="0"/>
              <a:t>中</a:t>
            </a:r>
            <a:r>
              <a:rPr lang="en-US" altLang="zh-CN" dirty="0"/>
              <a:t>print</a:t>
            </a:r>
            <a:r>
              <a:rPr lang="zh-CN" altLang="en-US" dirty="0"/>
              <a:t>函数模板，并使用该函数反向输出 </a:t>
            </a:r>
            <a:r>
              <a:rPr lang="en-US" altLang="zh-CN" dirty="0" err="1"/>
              <a:t>ivec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 err="1"/>
              <a:t>sdeq</a:t>
            </a:r>
            <a:r>
              <a:rPr lang="en-US" altLang="zh-CN" dirty="0"/>
              <a:t> </a:t>
            </a:r>
            <a:r>
              <a:rPr lang="zh-CN" altLang="en-US" dirty="0"/>
              <a:t>中的元素</a:t>
            </a:r>
            <a:endParaRPr lang="zh-CN" alt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在序列式容器中删除元素</a:t>
            </a:r>
            <a:endParaRPr lang="en-US" altLang="zh-CN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graphicFrame>
        <p:nvGraphicFramePr>
          <p:cNvPr id="96751" name="Group 495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499870" y="1521143"/>
          <a:ext cx="8856663" cy="5211970"/>
        </p:xfrm>
        <a:graphic>
          <a:graphicData uri="http://schemas.openxmlformats.org/drawingml/2006/table">
            <a:tbl>
              <a:tblPr/>
              <a:tblGrid>
                <a:gridCol w="1960563"/>
                <a:gridCol w="1000125"/>
                <a:gridCol w="1574800"/>
                <a:gridCol w="2041525"/>
                <a:gridCol w="2279650"/>
              </a:tblGrid>
              <a:tr h="64008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使用形式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形式参数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返回值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操作效果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备    注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40036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c.clear()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删除容器中的所有元素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1434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c.erase(iter)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为迭代器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常迭代器。指向被删除元素的下一元素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删除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所指向的元素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若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等于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c.end()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，则该操作的行为没有定义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8865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c.erase(b, e) 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为迭代器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常迭代器。指向被删除元素段的下一元素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删除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所指范围内的所有元素（不包括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所指向的元素）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40036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c.pop_back()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删除容器中最后一个元素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若容器为空，则该操作的行为没有定义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8865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c.pop_front()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删除容器中的第一个元素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indent="97155"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97155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若容器为空，则该操作的行为没有定义。</a:t>
                      </a:r>
                      <a:r>
                        <a:rPr kumimoji="0" lang="en-US" altLang="zh-CN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vector</a:t>
                      </a:r>
                      <a:r>
                        <a:rPr kumimoji="0" lang="zh-CN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容器不提供该操作</a:t>
                      </a:r>
                      <a:endParaRPr kumimoji="0" lang="zh-CN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709" marB="4570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0803890" y="3122930"/>
            <a:ext cx="111506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>
                <a:solidFill>
                  <a:srgbClr val="FF0000"/>
                </a:solidFill>
                <a:sym typeface="+mn-ea"/>
              </a:rPr>
              <a:t>C++11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前为普通迭代器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1" y="2172502"/>
            <a:ext cx="5045282" cy="29714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90064" y="2256133"/>
            <a:ext cx="4550625" cy="2732208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642044" y="1204577"/>
            <a:ext cx="9111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642044" y="217250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/>
        </p:nvSpPr>
        <p:spPr>
          <a:xfrm>
            <a:off x="5642044" y="314042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8" name="圆角矩形 7"/>
          <p:cNvSpPr/>
          <p:nvPr/>
        </p:nvSpPr>
        <p:spPr>
          <a:xfrm>
            <a:off x="5642044" y="410835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9" name="圆角矩形 8"/>
          <p:cNvSpPr/>
          <p:nvPr/>
        </p:nvSpPr>
        <p:spPr>
          <a:xfrm>
            <a:off x="5642044" y="507627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05</a:t>
            </a:r>
            <a:endParaRPr lang="zh-CN" altLang="en-US" b="1" dirty="0"/>
          </a:p>
        </p:txBody>
      </p:sp>
      <p:sp>
        <p:nvSpPr>
          <p:cNvPr id="59" name="圆角矩形 58"/>
          <p:cNvSpPr/>
          <p:nvPr/>
        </p:nvSpPr>
        <p:spPr>
          <a:xfrm>
            <a:off x="6746944" y="1204577"/>
            <a:ext cx="34765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STL</a:t>
            </a:r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是什么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6746944" y="217250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容器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6746944" y="314042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迭代器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6746944" y="410835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算法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6746944" y="507627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</a:rPr>
              <a:t>STL</a:t>
            </a:r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</a:rPr>
              <a:t>与值语义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 录</a:t>
            </a:r>
            <a:endParaRPr lang="zh-CN" altLang="en-US" sz="5865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5642044" y="594223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4" name="圆角矩形 3"/>
          <p:cNvSpPr/>
          <p:nvPr/>
        </p:nvSpPr>
        <p:spPr>
          <a:xfrm>
            <a:off x="6746944" y="594223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STL</a:t>
            </a:r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的痛点：编译速度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在序列式容器中删除元素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(1)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：elementDeleteDemo.cpp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62001" y="1645872"/>
            <a:ext cx="10693399" cy="42473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int main()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{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deque&lt;int&gt; </a:t>
            </a:r>
            <a:r>
              <a:rPr lang="en-US" altLang="zh-CN" dirty="0" err="1">
                <a:latin typeface="Consolas" panose="020B0609020204030204" pitchFamily="49" charset="0"/>
              </a:rPr>
              <a:t>ideq</a:t>
            </a:r>
            <a:r>
              <a:rPr lang="en-US" altLang="zh-CN" dirty="0">
                <a:latin typeface="Consolas" panose="020B0609020204030204" pitchFamily="49" charset="0"/>
              </a:rPr>
              <a:t> = {1, 2, 3, 4, 5, 6, 7, 8, 9, 10};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// </a:t>
            </a:r>
            <a:r>
              <a:rPr lang="zh-CN" altLang="en-US" dirty="0">
                <a:latin typeface="Consolas" panose="020B0609020204030204" pitchFamily="49" charset="0"/>
              </a:rPr>
              <a:t>输出删除操作之前</a:t>
            </a:r>
            <a:r>
              <a:rPr lang="en-US" altLang="zh-CN" dirty="0">
                <a:latin typeface="Consolas" panose="020B0609020204030204" pitchFamily="49" charset="0"/>
              </a:rPr>
              <a:t>deque</a:t>
            </a:r>
            <a:r>
              <a:rPr lang="zh-CN" altLang="en-US" dirty="0">
                <a:latin typeface="Consolas" panose="020B0609020204030204" pitchFamily="49" charset="0"/>
              </a:rPr>
              <a:t>容器中的所有元素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"before delete:"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print(</a:t>
            </a:r>
            <a:r>
              <a:rPr lang="en-US" altLang="zh-CN" dirty="0" err="1">
                <a:latin typeface="Consolas" panose="020B0609020204030204" pitchFamily="49" charset="0"/>
              </a:rPr>
              <a:t>ideq.begin</a:t>
            </a:r>
            <a:r>
              <a:rPr lang="en-US" altLang="zh-CN" dirty="0">
                <a:latin typeface="Consolas" panose="020B0609020204030204" pitchFamily="49" charset="0"/>
              </a:rPr>
              <a:t>(),</a:t>
            </a:r>
            <a:r>
              <a:rPr lang="en-US" altLang="zh-CN" dirty="0" err="1">
                <a:latin typeface="Consolas" panose="020B0609020204030204" pitchFamily="49" charset="0"/>
              </a:rPr>
              <a:t>ideq.end</a:t>
            </a:r>
            <a:r>
              <a:rPr lang="en-US" altLang="zh-CN" dirty="0">
                <a:latin typeface="Consolas" panose="020B0609020204030204" pitchFamily="49" charset="0"/>
              </a:rPr>
              <a:t>());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// </a:t>
            </a:r>
            <a:r>
              <a:rPr lang="zh-CN" altLang="en-US" dirty="0">
                <a:latin typeface="Consolas" panose="020B0609020204030204" pitchFamily="49" charset="0"/>
              </a:rPr>
              <a:t>删除容器中的第一个及最后一个元素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ideq.pop_front</a:t>
            </a:r>
            <a:r>
              <a:rPr lang="en-US" altLang="zh-CN" dirty="0">
                <a:latin typeface="Consolas" panose="020B0609020204030204" pitchFamily="49" charset="0"/>
              </a:rPr>
              <a:t>();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ideq.pop_back</a:t>
            </a:r>
            <a:r>
              <a:rPr lang="en-US" altLang="zh-CN" dirty="0">
                <a:latin typeface="Consolas" panose="020B0609020204030204" pitchFamily="49" charset="0"/>
              </a:rPr>
              <a:t>();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auto </a:t>
            </a:r>
            <a:r>
              <a:rPr lang="en-US" altLang="zh-CN" dirty="0" err="1">
                <a:latin typeface="Consolas" panose="020B0609020204030204" pitchFamily="49" charset="0"/>
              </a:rPr>
              <a:t>iter</a:t>
            </a:r>
            <a:r>
              <a:rPr lang="en-US" altLang="zh-CN" dirty="0">
                <a:latin typeface="Consolas" panose="020B0609020204030204" pitchFamily="49" charset="0"/>
              </a:rPr>
              <a:t> = </a:t>
            </a:r>
            <a:r>
              <a:rPr lang="en-US" altLang="zh-CN" dirty="0" err="1">
                <a:latin typeface="Consolas" panose="020B0609020204030204" pitchFamily="49" charset="0"/>
              </a:rPr>
              <a:t>ideq.begin</a:t>
            </a:r>
            <a:r>
              <a:rPr lang="en-US" altLang="zh-CN" dirty="0">
                <a:latin typeface="Consolas" panose="020B0609020204030204" pitchFamily="49" charset="0"/>
              </a:rPr>
              <a:t>();		// </a:t>
            </a:r>
            <a:r>
              <a:rPr lang="en-US" altLang="zh-CN" dirty="0" err="1">
                <a:latin typeface="Consolas" panose="020B0609020204030204" pitchFamily="49" charset="0"/>
              </a:rPr>
              <a:t>iter</a:t>
            </a:r>
            <a:r>
              <a:rPr lang="zh-CN" altLang="en-US" dirty="0">
                <a:latin typeface="Consolas" panose="020B0609020204030204" pitchFamily="49" charset="0"/>
              </a:rPr>
              <a:t>指向</a:t>
            </a:r>
            <a:r>
              <a:rPr lang="en-US" altLang="zh-CN" dirty="0" err="1">
                <a:latin typeface="Consolas" panose="020B0609020204030204" pitchFamily="49" charset="0"/>
              </a:rPr>
              <a:t>ideq</a:t>
            </a:r>
            <a:r>
              <a:rPr lang="zh-CN" altLang="en-US" dirty="0">
                <a:latin typeface="Consolas" panose="020B0609020204030204" pitchFamily="49" charset="0"/>
              </a:rPr>
              <a:t>中现存的第</a:t>
            </a:r>
            <a:r>
              <a:rPr lang="en-US" altLang="zh-CN" dirty="0">
                <a:latin typeface="Consolas" panose="020B0609020204030204" pitchFamily="49" charset="0"/>
              </a:rPr>
              <a:t>0</a:t>
            </a:r>
            <a:r>
              <a:rPr lang="zh-CN" altLang="en-US" dirty="0">
                <a:latin typeface="Consolas" panose="020B0609020204030204" pitchFamily="49" charset="0"/>
              </a:rPr>
              <a:t>个元素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ideq.erase</a:t>
            </a:r>
            <a:r>
              <a:rPr lang="en-US" altLang="zh-CN" dirty="0"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latin typeface="Consolas" panose="020B0609020204030204" pitchFamily="49" charset="0"/>
              </a:rPr>
              <a:t>ideq.erase</a:t>
            </a:r>
            <a:r>
              <a:rPr lang="en-US" altLang="zh-CN" dirty="0"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latin typeface="Consolas" panose="020B0609020204030204" pitchFamily="49" charset="0"/>
              </a:rPr>
              <a:t>iter</a:t>
            </a:r>
            <a:r>
              <a:rPr lang="en-US" altLang="zh-CN" dirty="0">
                <a:latin typeface="Consolas" panose="020B0609020204030204" pitchFamily="49" charset="0"/>
              </a:rPr>
              <a:t> + 1)); 	// </a:t>
            </a:r>
            <a:r>
              <a:rPr lang="zh-CN" altLang="en-US" dirty="0">
                <a:latin typeface="Consolas" panose="020B0609020204030204" pitchFamily="49" charset="0"/>
              </a:rPr>
              <a:t>删除</a:t>
            </a:r>
            <a:r>
              <a:rPr lang="en-US" altLang="zh-CN" dirty="0" err="1">
                <a:latin typeface="Consolas" panose="020B0609020204030204" pitchFamily="49" charset="0"/>
              </a:rPr>
              <a:t>ideq</a:t>
            </a:r>
            <a:r>
              <a:rPr lang="zh-CN" altLang="en-US" dirty="0">
                <a:latin typeface="Consolas" panose="020B0609020204030204" pitchFamily="49" charset="0"/>
              </a:rPr>
              <a:t>中现存的第</a:t>
            </a:r>
            <a:r>
              <a:rPr lang="en-US" altLang="zh-CN" dirty="0">
                <a:latin typeface="Consolas" panose="020B0609020204030204" pitchFamily="49" charset="0"/>
              </a:rPr>
              <a:t>1</a:t>
            </a:r>
            <a:r>
              <a:rPr lang="zh-CN" altLang="en-US" dirty="0">
                <a:latin typeface="Consolas" panose="020B0609020204030204" pitchFamily="49" charset="0"/>
              </a:rPr>
              <a:t>、第</a:t>
            </a:r>
            <a:r>
              <a:rPr lang="en-US" altLang="zh-CN" dirty="0">
                <a:latin typeface="Consolas" panose="020B0609020204030204" pitchFamily="49" charset="0"/>
              </a:rPr>
              <a:t>2</a:t>
            </a:r>
            <a:r>
              <a:rPr lang="zh-CN" altLang="en-US" dirty="0">
                <a:latin typeface="Consolas" panose="020B0609020204030204" pitchFamily="49" charset="0"/>
              </a:rPr>
              <a:t>个元素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				  	</a:t>
            </a:r>
            <a:r>
              <a:rPr lang="en-US" altLang="zh-CN" dirty="0">
                <a:latin typeface="Consolas" panose="020B0609020204030204" pitchFamily="49" charset="0"/>
              </a:rPr>
              <a:t>// </a:t>
            </a:r>
            <a:r>
              <a:rPr lang="zh-CN" altLang="en-US" dirty="0">
                <a:latin typeface="Consolas" panose="020B0609020204030204" pitchFamily="49" charset="0"/>
              </a:rPr>
              <a:t>输出删除操作之后</a:t>
            </a:r>
            <a:r>
              <a:rPr lang="en-US" altLang="zh-CN" dirty="0">
                <a:latin typeface="Consolas" panose="020B0609020204030204" pitchFamily="49" charset="0"/>
              </a:rPr>
              <a:t>list</a:t>
            </a:r>
            <a:r>
              <a:rPr lang="zh-CN" altLang="en-US" dirty="0">
                <a:latin typeface="Consolas" panose="020B0609020204030204" pitchFamily="49" charset="0"/>
              </a:rPr>
              <a:t>容器中的所有元素</a:t>
            </a:r>
            <a:endParaRPr lang="en-US" altLang="zh-CN" dirty="0">
              <a:latin typeface="Consolas" panose="020B0609020204030204" pitchFamily="49" charset="0"/>
            </a:endParaRPr>
          </a:p>
        </p:txBody>
      </p:sp>
      <p:graphicFrame>
        <p:nvGraphicFramePr>
          <p:cNvPr id="97339" name="Group 59"/>
          <p:cNvGraphicFramePr>
            <a:graphicFrameLocks noGrp="1"/>
          </p:cNvGraphicFramePr>
          <p:nvPr/>
        </p:nvGraphicFramePr>
        <p:xfrm>
          <a:off x="6324918" y="4004535"/>
          <a:ext cx="2220912" cy="396875"/>
        </p:xfrm>
        <a:graphic>
          <a:graphicData uri="http://schemas.openxmlformats.org/drawingml/2006/table">
            <a:tbl>
              <a:tblPr/>
              <a:tblGrid>
                <a:gridCol w="277812"/>
                <a:gridCol w="277813"/>
                <a:gridCol w="276225"/>
                <a:gridCol w="277812"/>
                <a:gridCol w="277813"/>
                <a:gridCol w="277812"/>
                <a:gridCol w="277813"/>
                <a:gridCol w="277812"/>
              </a:tblGrid>
              <a:tr h="39687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98331" name="Group 27"/>
          <p:cNvGraphicFramePr>
            <a:graphicFrameLocks noGrp="1"/>
          </p:cNvGraphicFramePr>
          <p:nvPr/>
        </p:nvGraphicFramePr>
        <p:xfrm>
          <a:off x="3621616" y="5620750"/>
          <a:ext cx="1666875" cy="396875"/>
        </p:xfrm>
        <a:graphic>
          <a:graphicData uri="http://schemas.openxmlformats.org/drawingml/2006/table">
            <a:tbl>
              <a:tblPr/>
              <a:tblGrid>
                <a:gridCol w="277813"/>
                <a:gridCol w="277812"/>
                <a:gridCol w="277813"/>
                <a:gridCol w="277812"/>
                <a:gridCol w="277813"/>
                <a:gridCol w="277812"/>
              </a:tblGrid>
              <a:tr h="39687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在序列式容器中删除元素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(2)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：elementDeleteDemo.cpp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62001" y="1645872"/>
            <a:ext cx="10693399" cy="4247317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>
                <a:latin typeface="Consolas" panose="020B0609020204030204" pitchFamily="49" charset="0"/>
              </a:rPr>
              <a:t>// </a:t>
            </a:r>
            <a:r>
              <a:rPr lang="zh-CN" altLang="en-US" dirty="0">
                <a:latin typeface="Consolas" panose="020B0609020204030204" pitchFamily="49" charset="0"/>
              </a:rPr>
              <a:t>删除容器中现存的前三个元素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ideq.erase</a:t>
            </a:r>
            <a:r>
              <a:rPr lang="en-US" altLang="zh-CN" dirty="0"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latin typeface="Consolas" panose="020B0609020204030204" pitchFamily="49" charset="0"/>
              </a:rPr>
              <a:t>ideq.begin</a:t>
            </a:r>
            <a:r>
              <a:rPr lang="en-US" altLang="zh-CN" dirty="0">
                <a:latin typeface="Consolas" panose="020B0609020204030204" pitchFamily="49" charset="0"/>
              </a:rPr>
              <a:t>(), </a:t>
            </a:r>
            <a:r>
              <a:rPr lang="en-US" altLang="zh-CN" dirty="0" err="1">
                <a:latin typeface="Consolas" panose="020B0609020204030204" pitchFamily="49" charset="0"/>
              </a:rPr>
              <a:t>ideq.begin</a:t>
            </a:r>
            <a:r>
              <a:rPr lang="en-US" altLang="zh-CN" dirty="0">
                <a:latin typeface="Consolas" panose="020B0609020204030204" pitchFamily="49" charset="0"/>
              </a:rPr>
              <a:t>() + 3);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// </a:t>
            </a:r>
            <a:r>
              <a:rPr lang="zh-CN" altLang="en-US" dirty="0">
                <a:latin typeface="Consolas" panose="020B0609020204030204" pitchFamily="49" charset="0"/>
              </a:rPr>
              <a:t>输出删除操作之后</a:t>
            </a:r>
            <a:r>
              <a:rPr lang="en-US" altLang="zh-CN" dirty="0">
                <a:latin typeface="Consolas" panose="020B0609020204030204" pitchFamily="49" charset="0"/>
              </a:rPr>
              <a:t>list</a:t>
            </a:r>
            <a:r>
              <a:rPr lang="zh-CN" altLang="en-US" dirty="0">
                <a:latin typeface="Consolas" panose="020B0609020204030204" pitchFamily="49" charset="0"/>
              </a:rPr>
              <a:t>容器中的所有元素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"three elements at front are deleted:"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print(</a:t>
            </a:r>
            <a:r>
              <a:rPr lang="en-US" altLang="zh-CN" dirty="0" err="1">
                <a:latin typeface="Consolas" panose="020B0609020204030204" pitchFamily="49" charset="0"/>
              </a:rPr>
              <a:t>ideq.begin</a:t>
            </a:r>
            <a:r>
              <a:rPr lang="en-US" altLang="zh-CN" dirty="0">
                <a:latin typeface="Consolas" panose="020B0609020204030204" pitchFamily="49" charset="0"/>
              </a:rPr>
              <a:t>(),</a:t>
            </a:r>
            <a:r>
              <a:rPr lang="en-US" altLang="zh-CN" dirty="0" err="1">
                <a:latin typeface="Consolas" panose="020B0609020204030204" pitchFamily="49" charset="0"/>
              </a:rPr>
              <a:t>ideq.end</a:t>
            </a:r>
            <a:r>
              <a:rPr lang="en-US" altLang="zh-CN" dirty="0">
                <a:latin typeface="Consolas" panose="020B0609020204030204" pitchFamily="49" charset="0"/>
              </a:rPr>
              <a:t>());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// </a:t>
            </a:r>
            <a:r>
              <a:rPr lang="zh-CN" altLang="en-US" dirty="0">
                <a:latin typeface="Consolas" panose="020B0609020204030204" pitchFamily="49" charset="0"/>
              </a:rPr>
              <a:t>删除剩余的所有元素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ideq.clear</a:t>
            </a:r>
            <a:r>
              <a:rPr lang="en-US" altLang="zh-CN" dirty="0">
                <a:latin typeface="Consolas" panose="020B0609020204030204" pitchFamily="49" charset="0"/>
              </a:rPr>
              <a:t>();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"after clear:"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if (</a:t>
            </a:r>
            <a:r>
              <a:rPr lang="en-US" altLang="zh-CN" dirty="0" err="1">
                <a:latin typeface="Consolas" panose="020B0609020204030204" pitchFamily="49" charset="0"/>
              </a:rPr>
              <a:t>ideq.empty</a:t>
            </a:r>
            <a:r>
              <a:rPr lang="en-US" altLang="zh-CN" dirty="0">
                <a:latin typeface="Consolas" panose="020B0609020204030204" pitchFamily="49" charset="0"/>
              </a:rPr>
              <a:t>()) // </a:t>
            </a:r>
            <a:r>
              <a:rPr lang="zh-CN" altLang="en-US" dirty="0">
                <a:latin typeface="Consolas" panose="020B0609020204030204" pitchFamily="49" charset="0"/>
              </a:rPr>
              <a:t>容器为空</a:t>
            </a:r>
            <a:endParaRPr lang="zh-CN" altLang="en-US" dirty="0">
              <a:latin typeface="Consolas" panose="020B0609020204030204" pitchFamily="49" charset="0"/>
            </a:endParaRPr>
          </a:p>
          <a:p>
            <a:r>
              <a:rPr lang="zh-CN" altLang="en-US" dirty="0">
                <a:latin typeface="Consolas" panose="020B0609020204030204" pitchFamily="49" charset="0"/>
              </a:rPr>
              <a:t>	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"no element in double-ended queue"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return 0;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}</a:t>
            </a:r>
            <a:endParaRPr lang="en-US" altLang="zh-CN" dirty="0">
              <a:latin typeface="Consolas" panose="020B0609020204030204" pitchFamily="49" charset="0"/>
            </a:endParaRPr>
          </a:p>
        </p:txBody>
      </p:sp>
      <p:graphicFrame>
        <p:nvGraphicFramePr>
          <p:cNvPr id="8" name="Group 39"/>
          <p:cNvGraphicFramePr>
            <a:graphicFrameLocks noGrp="1"/>
          </p:cNvGraphicFramePr>
          <p:nvPr/>
        </p:nvGraphicFramePr>
        <p:xfrm>
          <a:off x="7589203" y="1908762"/>
          <a:ext cx="833437" cy="396875"/>
        </p:xfrm>
        <a:graphic>
          <a:graphicData uri="http://schemas.openxmlformats.org/drawingml/2006/table">
            <a:tbl>
              <a:tblPr/>
              <a:tblGrid>
                <a:gridCol w="277812"/>
                <a:gridCol w="277813"/>
                <a:gridCol w="277812"/>
              </a:tblGrid>
              <a:tr h="39687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序列式容器的比较操作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graphicFrame>
        <p:nvGraphicFramePr>
          <p:cNvPr id="102529" name="Group 129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3005773" y="1974215"/>
          <a:ext cx="6645275" cy="3413480"/>
        </p:xfrm>
        <a:graphic>
          <a:graphicData uri="http://schemas.openxmlformats.org/drawingml/2006/table">
            <a:tbl>
              <a:tblPr/>
              <a:tblGrid>
                <a:gridCol w="2144712"/>
                <a:gridCol w="4500563"/>
              </a:tblGrid>
              <a:tr h="39613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比较操作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685" marB="4568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比较结果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685" marB="4568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0566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==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685" marB="4568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若两个容器中的元素个数相同且对应位置上的每个元素都相等，则比较结果为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true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，否则为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false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685" marB="4568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613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!=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685" marB="4568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结果与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==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操作相反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685" marB="4568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61519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&lt;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&lt;=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&gt;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Consolas" panose="020B0609020204030204" pitchFamily="49" charset="0"/>
                        </a:rPr>
                        <a:t>&gt;=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Consolas" panose="020B0609020204030204" pitchFamily="49" charset="0"/>
                      </a:endParaRPr>
                    </a:p>
                  </a:txBody>
                  <a:tcPr marT="45685" marB="4568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若一个容器中的所有元素与另一容器中开头一段元素对应相等，则较短的容器小于另一容器；否则，两个容器中第一对不相等元素的比较结果就是容器的比较结果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T="45685" marB="45685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3000375" y="5878195"/>
            <a:ext cx="6629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solidFill>
                  <a:srgbClr val="FF0000"/>
                </a:solidFill>
              </a:rPr>
              <a:t>⇒</a:t>
            </a:r>
            <a:r>
              <a:rPr lang="en-US" altLang="zh-CN">
                <a:solidFill>
                  <a:srgbClr val="FF0000"/>
                </a:solidFill>
              </a:rPr>
              <a:t> </a:t>
            </a:r>
            <a:r>
              <a:rPr lang="zh-CN" altLang="en-US">
                <a:solidFill>
                  <a:srgbClr val="FF0000"/>
                </a:solidFill>
              </a:rPr>
              <a:t>简单来说就是字典序比较。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序列式容器比较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(1)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containerCompare.cpp 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62001" y="1645872"/>
            <a:ext cx="10693399" cy="507831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int main()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{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int 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en-US" altLang="zh-CN" dirty="0">
                <a:latin typeface="Consolas" panose="020B0609020204030204" pitchFamily="49" charset="0"/>
              </a:rPr>
              <a:t>[] = {1, 2, 3, 4, 5, 6, 7, 8, 9, 10};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</a:t>
            </a: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list&lt;int&gt; </a:t>
            </a:r>
            <a:r>
              <a:rPr lang="en-US" altLang="zh-CN" dirty="0">
                <a:latin typeface="Consolas" panose="020B0609020204030204" pitchFamily="49" charset="0"/>
              </a:rPr>
              <a:t>ilist1(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en-US" altLang="zh-CN" dirty="0">
                <a:latin typeface="Consolas" panose="020B0609020204030204" pitchFamily="49" charset="0"/>
              </a:rPr>
              <a:t>, iarr+10);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list&lt;int&gt; ilist2(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en-US" altLang="zh-CN" dirty="0">
                <a:latin typeface="Consolas" panose="020B0609020204030204" pitchFamily="49" charset="0"/>
              </a:rPr>
              <a:t>, iarr+5);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list&lt;int&gt; ilist3(ilist2);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list&lt;int&gt; ilist4(ilist2);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ilist4.push_back(12);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ilist4.push_back(7);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//print all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vector&lt;string&gt; name = {"list1","list2","list3","list4"};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</a:t>
            </a: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vector</a:t>
            </a:r>
            <a:r>
              <a:rPr lang="en-US" altLang="zh-CN" b="1" dirty="0">
                <a:solidFill>
                  <a:srgbClr val="FF0000"/>
                </a:solidFill>
                <a:latin typeface="Consolas" panose="020B0609020204030204" pitchFamily="49" charset="0"/>
              </a:rPr>
              <a:t>&lt;list&lt;int&gt;&gt; </a:t>
            </a:r>
            <a:r>
              <a:rPr lang="en-US" altLang="zh-CN" dirty="0" err="1">
                <a:latin typeface="Consolas" panose="020B0609020204030204" pitchFamily="49" charset="0"/>
              </a:rPr>
              <a:t>vec_list</a:t>
            </a:r>
            <a:r>
              <a:rPr lang="en-US" altLang="zh-CN" dirty="0">
                <a:latin typeface="Consolas" panose="020B0609020204030204" pitchFamily="49" charset="0"/>
              </a:rPr>
              <a:t> = {ilist1,ilist2,ilist3,ilist4};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for (int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 = 0;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 &lt; 4;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++) {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name[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] &lt;&lt; ": ";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	print(</a:t>
            </a:r>
            <a:r>
              <a:rPr lang="en-US" altLang="zh-CN" dirty="0" err="1">
                <a:latin typeface="Consolas" panose="020B0609020204030204" pitchFamily="49" charset="0"/>
              </a:rPr>
              <a:t>vec_list</a:t>
            </a:r>
            <a:r>
              <a:rPr lang="en-US" altLang="zh-CN" dirty="0">
                <a:latin typeface="Consolas" panose="020B0609020204030204" pitchFamily="49" charset="0"/>
              </a:rPr>
              <a:t>[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].begin(),</a:t>
            </a:r>
            <a:r>
              <a:rPr lang="en-US" altLang="zh-CN" dirty="0" err="1">
                <a:latin typeface="Consolas" panose="020B0609020204030204" pitchFamily="49" charset="0"/>
              </a:rPr>
              <a:t>vec_list</a:t>
            </a:r>
            <a:r>
              <a:rPr lang="en-US" altLang="zh-CN" dirty="0">
                <a:latin typeface="Consolas" panose="020B0609020204030204" pitchFamily="49" charset="0"/>
              </a:rPr>
              <a:t>[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].end());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}</a:t>
            </a:r>
            <a:r>
              <a:rPr lang="zh-CN" altLang="en-US" dirty="0">
                <a:latin typeface="Consolas" panose="020B0609020204030204" pitchFamily="49" charset="0"/>
              </a:rPr>
              <a:t>			  	</a:t>
            </a:r>
            <a:endParaRPr lang="en-US" altLang="zh-CN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序列式容器比较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(1)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containerCompare.cpp 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62001" y="1645872"/>
            <a:ext cx="10693399" cy="507831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int main()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{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int 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en-US" altLang="zh-CN" dirty="0">
                <a:latin typeface="Consolas" panose="020B0609020204030204" pitchFamily="49" charset="0"/>
              </a:rPr>
              <a:t>[] = {1, 2, 3, 4, 5, 6, 7, 8, 9, 10};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</a:t>
            </a: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list&lt;int&gt; </a:t>
            </a:r>
            <a:r>
              <a:rPr lang="en-US" altLang="zh-CN" dirty="0">
                <a:latin typeface="Consolas" panose="020B0609020204030204" pitchFamily="49" charset="0"/>
              </a:rPr>
              <a:t>ilist1(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en-US" altLang="zh-CN" dirty="0">
                <a:latin typeface="Consolas" panose="020B0609020204030204" pitchFamily="49" charset="0"/>
              </a:rPr>
              <a:t>, iarr+10);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list&lt;int&gt; ilist2(</a:t>
            </a:r>
            <a:r>
              <a:rPr lang="en-US" altLang="zh-CN" dirty="0" err="1">
                <a:latin typeface="Consolas" panose="020B0609020204030204" pitchFamily="49" charset="0"/>
              </a:rPr>
              <a:t>iarr</a:t>
            </a:r>
            <a:r>
              <a:rPr lang="en-US" altLang="zh-CN" dirty="0">
                <a:latin typeface="Consolas" panose="020B0609020204030204" pitchFamily="49" charset="0"/>
              </a:rPr>
              <a:t>, iarr+5);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list&lt;int&gt; ilist3(ilist2);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list&lt;int&gt; ilist4(ilist2);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ilist4.push_back(12);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ilist4.push_back(7);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//print all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vector&lt;string&gt; name = {"list1","list2","list3","list4"};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</a:t>
            </a: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vector</a:t>
            </a:r>
            <a:r>
              <a:rPr lang="en-US" altLang="zh-CN" b="1" dirty="0">
                <a:solidFill>
                  <a:srgbClr val="FF0000"/>
                </a:solidFill>
                <a:latin typeface="Consolas" panose="020B0609020204030204" pitchFamily="49" charset="0"/>
              </a:rPr>
              <a:t>&lt;list&lt;int&gt;&gt; </a:t>
            </a:r>
            <a:r>
              <a:rPr lang="en-US" altLang="zh-CN" dirty="0" err="1">
                <a:latin typeface="Consolas" panose="020B0609020204030204" pitchFamily="49" charset="0"/>
              </a:rPr>
              <a:t>vec_list</a:t>
            </a:r>
            <a:r>
              <a:rPr lang="en-US" altLang="zh-CN" dirty="0">
                <a:latin typeface="Consolas" panose="020B0609020204030204" pitchFamily="49" charset="0"/>
              </a:rPr>
              <a:t> = {ilist1,ilist2,ilist3,ilist4};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for (int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 = 0;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 &lt; 4; 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++) {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name[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] &lt;&lt; ": ";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	print(</a:t>
            </a:r>
            <a:r>
              <a:rPr lang="en-US" altLang="zh-CN" dirty="0" err="1">
                <a:latin typeface="Consolas" panose="020B0609020204030204" pitchFamily="49" charset="0"/>
              </a:rPr>
              <a:t>vec_list</a:t>
            </a:r>
            <a:r>
              <a:rPr lang="en-US" altLang="zh-CN" dirty="0">
                <a:latin typeface="Consolas" panose="020B0609020204030204" pitchFamily="49" charset="0"/>
              </a:rPr>
              <a:t>[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].begin(),</a:t>
            </a:r>
            <a:r>
              <a:rPr lang="en-US" altLang="zh-CN" dirty="0" err="1">
                <a:latin typeface="Consolas" panose="020B0609020204030204" pitchFamily="49" charset="0"/>
              </a:rPr>
              <a:t>vec_list</a:t>
            </a:r>
            <a:r>
              <a:rPr lang="en-US" altLang="zh-CN" dirty="0">
                <a:latin typeface="Consolas" panose="020B0609020204030204" pitchFamily="49" charset="0"/>
              </a:rPr>
              <a:t>[</a:t>
            </a:r>
            <a:r>
              <a:rPr lang="en-US" altLang="zh-CN" dirty="0" err="1">
                <a:latin typeface="Consolas" panose="020B0609020204030204" pitchFamily="49" charset="0"/>
              </a:rPr>
              <a:t>i</a:t>
            </a:r>
            <a:r>
              <a:rPr lang="en-US" altLang="zh-CN" dirty="0">
                <a:latin typeface="Consolas" panose="020B0609020204030204" pitchFamily="49" charset="0"/>
              </a:rPr>
              <a:t>].end());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}</a:t>
            </a:r>
            <a:r>
              <a:rPr lang="zh-CN" altLang="en-US" dirty="0">
                <a:latin typeface="Consolas" panose="020B0609020204030204" pitchFamily="49" charset="0"/>
              </a:rPr>
              <a:t>			  	</a:t>
            </a:r>
            <a:endParaRPr lang="en-US" altLang="zh-CN" dirty="0">
              <a:latin typeface="Consolas" panose="020B0609020204030204" pitchFamily="49" charset="0"/>
            </a:endParaRPr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7564966" y="2156883"/>
            <a:ext cx="3600450" cy="14414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 indent="259080">
              <a:spcBef>
                <a:spcPct val="20000"/>
              </a:spcBef>
              <a:buClr>
                <a:srgbClr val="FF0000"/>
              </a:buClr>
              <a:buChar char="•"/>
              <a:tabLst>
                <a:tab pos="504825" algn="l"/>
                <a:tab pos="746125" algn="l"/>
                <a:tab pos="987425" algn="l"/>
                <a:tab pos="1235075" algn="l"/>
              </a:tabLst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504825" algn="l"/>
                <a:tab pos="746125" algn="l"/>
                <a:tab pos="987425" algn="l"/>
                <a:tab pos="1235075" algn="l"/>
              </a:tabLs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504825" algn="l"/>
                <a:tab pos="746125" algn="l"/>
                <a:tab pos="987425" algn="l"/>
                <a:tab pos="1235075" algn="l"/>
              </a:tabLs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200" dirty="0"/>
              <a:t>list1: 1 2 3 4 5 6 7 8 9 10</a:t>
            </a:r>
            <a:endParaRPr lang="en-US" altLang="zh-CN" sz="2200" dirty="0"/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200" dirty="0"/>
              <a:t>list2: 1 2 3 4 5</a:t>
            </a:r>
            <a:endParaRPr lang="en-US" altLang="zh-CN" sz="2200" dirty="0"/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200" dirty="0"/>
              <a:t>list3: 1 2 3 4 5</a:t>
            </a:r>
            <a:endParaRPr lang="en-US" altLang="zh-CN" sz="2200" dirty="0"/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200" dirty="0"/>
              <a:t>list4: 1 2 3 4 5 12 7</a:t>
            </a:r>
            <a:endParaRPr lang="en-US" altLang="zh-CN" sz="22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序列式容器比较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(2)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containerCompare.cpp 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62001" y="1645872"/>
            <a:ext cx="10693399" cy="452431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	//</a:t>
            </a:r>
            <a:r>
              <a:rPr lang="en-US" altLang="zh-CN" dirty="0" err="1">
                <a:latin typeface="Consolas" panose="020B0609020204030204" pitchFamily="49" charset="0"/>
              </a:rPr>
              <a:t>containerCompare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"ilist2 == ilist3 : ";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if (ilist2 == ilist3)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	 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"true"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else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"false"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"ilist1 &lt; ilist2 : ";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if (ilist1 &lt; ilist2)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	 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"true"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else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	</a:t>
            </a:r>
            <a:r>
              <a:rPr lang="en-US" altLang="zh-CN" dirty="0" err="1">
                <a:latin typeface="Consolas" panose="020B0609020204030204" pitchFamily="49" charset="0"/>
              </a:rPr>
              <a:t>cout</a:t>
            </a:r>
            <a:r>
              <a:rPr lang="en-US" altLang="zh-CN" dirty="0">
                <a:latin typeface="Consolas" panose="020B0609020204030204" pitchFamily="49" charset="0"/>
              </a:rPr>
              <a:t> &lt;&lt; "false" &lt;&lt; </a:t>
            </a:r>
            <a:r>
              <a:rPr lang="en-US" altLang="zh-CN" dirty="0" err="1">
                <a:latin typeface="Consolas" panose="020B0609020204030204" pitchFamily="49" charset="0"/>
              </a:rPr>
              <a:t>endl</a:t>
            </a:r>
            <a:r>
              <a:rPr lang="en-US" altLang="zh-CN" dirty="0">
                <a:latin typeface="Consolas" panose="020B0609020204030204" pitchFamily="49" charset="0"/>
              </a:rPr>
              <a:t>;</a:t>
            </a:r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    	//</a:t>
            </a:r>
            <a:r>
              <a:rPr lang="zh-CN" altLang="en-US" dirty="0">
                <a:latin typeface="Consolas" panose="020B0609020204030204" pitchFamily="49" charset="0"/>
              </a:rPr>
              <a:t>。。。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	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}</a:t>
            </a:r>
            <a:r>
              <a:rPr lang="zh-CN" altLang="en-US" dirty="0">
                <a:latin typeface="Consolas" panose="020B0609020204030204" pitchFamily="49" charset="0"/>
              </a:rPr>
              <a:t>			  	</a:t>
            </a:r>
            <a:endParaRPr lang="en-US" altLang="zh-CN" dirty="0">
              <a:latin typeface="Consolas" panose="020B0609020204030204" pitchFamily="49" charset="0"/>
            </a:endParaRPr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7564966" y="2156883"/>
            <a:ext cx="3600450" cy="14414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 indent="259080">
              <a:spcBef>
                <a:spcPct val="20000"/>
              </a:spcBef>
              <a:buClr>
                <a:srgbClr val="FF0000"/>
              </a:buClr>
              <a:buChar char="•"/>
              <a:tabLst>
                <a:tab pos="504825" algn="l"/>
                <a:tab pos="746125" algn="l"/>
                <a:tab pos="987425" algn="l"/>
                <a:tab pos="1235075" algn="l"/>
              </a:tabLst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504825" algn="l"/>
                <a:tab pos="746125" algn="l"/>
                <a:tab pos="987425" algn="l"/>
                <a:tab pos="1235075" algn="l"/>
              </a:tabLst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504825" algn="l"/>
                <a:tab pos="746125" algn="l"/>
                <a:tab pos="987425" algn="l"/>
                <a:tab pos="1235075" algn="l"/>
              </a:tabLst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504825" algn="l"/>
                <a:tab pos="746125" algn="l"/>
                <a:tab pos="987425" algn="l"/>
                <a:tab pos="1235075" algn="l"/>
              </a:tabLst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200" dirty="0"/>
              <a:t>list1: 1 2 3 4 5 6 7 8 9 10</a:t>
            </a:r>
            <a:endParaRPr lang="en-US" altLang="zh-CN" sz="2200" dirty="0"/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200" dirty="0"/>
              <a:t>list2: 1 2 3 4 5</a:t>
            </a:r>
            <a:endParaRPr lang="en-US" altLang="zh-CN" sz="2200" dirty="0"/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200" dirty="0"/>
              <a:t>list3: 1 2 3 4 5</a:t>
            </a:r>
            <a:endParaRPr lang="en-US" altLang="zh-CN" sz="2200" dirty="0"/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zh-CN" sz="2200" dirty="0"/>
              <a:t>list4: 1 2 3 4 5 12 7</a:t>
            </a:r>
            <a:endParaRPr lang="en-US" altLang="zh-CN" sz="22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序列式容器的容量操作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graphicFrame>
        <p:nvGraphicFramePr>
          <p:cNvPr id="107748" name="Group 228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368108" y="1521143"/>
          <a:ext cx="8848725" cy="4937630"/>
        </p:xfrm>
        <a:graphic>
          <a:graphicData uri="http://schemas.openxmlformats.org/drawingml/2006/table">
            <a:tbl>
              <a:tblPr/>
              <a:tblGrid>
                <a:gridCol w="1304925"/>
                <a:gridCol w="1304925"/>
                <a:gridCol w="2455862"/>
                <a:gridCol w="3783013"/>
              </a:tblGrid>
              <a:tr h="36576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使用形式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形式参数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返回值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操作效果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07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c.empty()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若容器为空，则返回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true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；否则返回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false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290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c.size()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返回容器中目前所存放的元素的数目，类型为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C::size_type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290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c.max_size() 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返回容器中可存放元素的最大数目，类型为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C::size_type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6673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c.resize(n)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n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为元素数目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将容器的大小调整为可存放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n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个元素。若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n &lt; c.size()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，则删除多余元素；否则，在尾端增加相应数目的新元素，新元素均采用值初始化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290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c.resize(n, t)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n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为元素数目，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为元素值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新增元素取值为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，其余效果同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c.resize(n)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07" marB="4570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51" name="学论网-矩形 1"/>
          <p:cNvSpPr/>
          <p:nvPr/>
        </p:nvSpPr>
        <p:spPr>
          <a:xfrm>
            <a:off x="0" y="78420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序列式容器的赋值和交换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graphicFrame>
        <p:nvGraphicFramePr>
          <p:cNvPr id="108731" name="Group 187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611948" y="1521143"/>
          <a:ext cx="8713787" cy="5334000"/>
        </p:xfrm>
        <a:graphic>
          <a:graphicData uri="http://schemas.openxmlformats.org/drawingml/2006/table">
            <a:tbl>
              <a:tblPr/>
              <a:tblGrid>
                <a:gridCol w="1879600"/>
                <a:gridCol w="1452562"/>
                <a:gridCol w="2627313"/>
                <a:gridCol w="2754312"/>
              </a:tblGrid>
              <a:tr h="1412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Times New Roman" panose="02020603050405020304" pitchFamily="18" charset="0"/>
                        </a:rPr>
                        <a:t>使用形式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Times New Roman" panose="02020603050405020304" pitchFamily="18" charset="0"/>
                        </a:rPr>
                        <a:t>形式参数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Times New Roman" panose="02020603050405020304" pitchFamily="18" charset="0"/>
                        </a:rPr>
                        <a:t>操作效果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备    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3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Times New Roman" panose="02020603050405020304" pitchFamily="18" charset="0"/>
                        </a:rPr>
                        <a:t>c1 = c2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c2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为容器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首先删除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c1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中的所有元素，然后将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c2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中的元素复制给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c1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。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c1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c2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必须是同类型容器且其元素类型也必须相同。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55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Times New Roman" panose="02020603050405020304" pitchFamily="18" charset="0"/>
                        </a:rPr>
                        <a:t>c.assign(b, e)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b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e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为一对迭代器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首先删除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中的所有元素，然后将迭代器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b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e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所指范围内的元素复制到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中。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indent="97155"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97155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b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e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不能指向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中的元素。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  <a:p>
                      <a:pPr marL="0" marR="0" lvl="0" indent="97155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b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e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所指范围内元素的类型不必与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的元素类型相同，只需类型兼容即可。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3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Times New Roman" panose="02020603050405020304" pitchFamily="18" charset="0"/>
                        </a:rPr>
                        <a:t>c.assign(n, t) 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n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为元素数目，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为元素值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首先删除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中的所有元素，然后在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中存放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n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个值为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的元素。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3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Times New Roman" panose="02020603050405020304" pitchFamily="18" charset="0"/>
                        </a:rPr>
                        <a:t>c1.swap(c2)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c2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为容器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交换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c1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c2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的所有元素。实际上是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c1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与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c2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交换名称。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c1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和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c2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lt"/>
                          <a:cs typeface="+mn-lt"/>
                        </a:rPr>
                        <a:t>必须是同类型容器且其元素类型也必须相同。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lt"/>
                        <a:cs typeface="+mn-lt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648977" y="1717970"/>
            <a:ext cx="4557221" cy="291217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807006" y="1803143"/>
            <a:ext cx="4241162" cy="2741831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847784" y="1998327"/>
            <a:ext cx="9111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847784" y="2966252"/>
            <a:ext cx="9111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/>
        </p:nvSpPr>
        <p:spPr>
          <a:xfrm>
            <a:off x="5847784" y="393417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59" name="圆角矩形 58"/>
          <p:cNvSpPr/>
          <p:nvPr/>
        </p:nvSpPr>
        <p:spPr>
          <a:xfrm>
            <a:off x="6952684" y="1998327"/>
            <a:ext cx="34765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序列式容器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6952684" y="2966252"/>
            <a:ext cx="3476556" cy="577144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关联式容器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6952684" y="393417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容器适配器</a:t>
            </a:r>
            <a:endParaRPr lang="zh-CN" altLang="en-US" sz="20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64" name="TextBox 78"/>
          <p:cNvSpPr txBox="1"/>
          <p:nvPr/>
        </p:nvSpPr>
        <p:spPr>
          <a:xfrm>
            <a:off x="1590947" y="3628569"/>
            <a:ext cx="1897380" cy="501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charset="-122"/>
              </a:rPr>
              <a:t>containers</a:t>
            </a:r>
            <a:endParaRPr lang="en-US" altLang="zh-CN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1674293" y="2549621"/>
            <a:ext cx="1896110" cy="993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容</a:t>
            </a:r>
            <a:r>
              <a:rPr lang="en-US" altLang="zh-CN" sz="58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器</a:t>
            </a:r>
            <a:endParaRPr lang="zh-CN" altLang="en-US" sz="5865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关联式容器</a:t>
            </a:r>
            <a:endParaRPr lang="en-US" altLang="zh-CN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graphicFrame>
        <p:nvGraphicFramePr>
          <p:cNvPr id="6" name="Group 74"/>
          <p:cNvGraphicFramePr>
            <a:graphicFrameLocks noGrp="1"/>
          </p:cNvGraphicFramePr>
          <p:nvPr/>
        </p:nvGraphicFramePr>
        <p:xfrm>
          <a:off x="4004205" y="2577042"/>
          <a:ext cx="3548062" cy="2444751"/>
        </p:xfrm>
        <a:graphic>
          <a:graphicData uri="http://schemas.openxmlformats.org/drawingml/2006/table">
            <a:tbl>
              <a:tblPr/>
              <a:tblGrid>
                <a:gridCol w="1808162"/>
                <a:gridCol w="1739900"/>
              </a:tblGrid>
              <a:tr h="58578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05110000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Zhang San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350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05110001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Li Si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477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05110002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Wang Wu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626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05110003</a:t>
                      </a:r>
                      <a:endParaRPr kumimoji="0" lang="en-US" altLang="zh-CN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Lin Liu</a:t>
                      </a:r>
                      <a:endParaRPr kumimoji="0" lang="en-US" altLang="zh-CN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Rectangle 62"/>
          <p:cNvSpPr>
            <a:spLocks noChangeArrowheads="1"/>
          </p:cNvSpPr>
          <p:nvPr/>
        </p:nvSpPr>
        <p:spPr bwMode="auto">
          <a:xfrm>
            <a:off x="4169305" y="2129367"/>
            <a:ext cx="15049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sz="2400"/>
              <a:t>Key: No.</a:t>
            </a:r>
            <a:r>
              <a:rPr lang="zh-CN" altLang="en-US" sz="2400"/>
              <a:t> </a:t>
            </a:r>
            <a:endParaRPr lang="zh-CN" altLang="en-US" sz="2400"/>
          </a:p>
        </p:txBody>
      </p:sp>
      <p:sp>
        <p:nvSpPr>
          <p:cNvPr id="8" name="Rectangle 66"/>
          <p:cNvSpPr>
            <a:spLocks noChangeArrowheads="1"/>
          </p:cNvSpPr>
          <p:nvPr/>
        </p:nvSpPr>
        <p:spPr bwMode="auto">
          <a:xfrm>
            <a:off x="5680605" y="2129367"/>
            <a:ext cx="24368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sz="2400" dirty="0"/>
              <a:t>Mapped: Name</a:t>
            </a:r>
            <a:r>
              <a:rPr lang="zh-CN" altLang="en-US" sz="2400" dirty="0"/>
              <a:t> </a:t>
            </a:r>
            <a:endParaRPr lang="zh-CN" altLang="en-US" sz="2400" dirty="0"/>
          </a:p>
        </p:txBody>
      </p:sp>
      <p:sp>
        <p:nvSpPr>
          <p:cNvPr id="9" name="Oval 67"/>
          <p:cNvSpPr>
            <a:spLocks noChangeArrowheads="1"/>
          </p:cNvSpPr>
          <p:nvPr/>
        </p:nvSpPr>
        <p:spPr bwMode="auto">
          <a:xfrm>
            <a:off x="3880380" y="2586567"/>
            <a:ext cx="3889375" cy="431800"/>
          </a:xfrm>
          <a:prstGeom prst="ellipse">
            <a:avLst/>
          </a:prstGeom>
          <a:noFill/>
          <a:ln w="25400">
            <a:solidFill>
              <a:srgbClr val="FF0000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zh-CN" altLang="en-US" sz="1800" b="0">
              <a:latin typeface="Times New Roman" panose="02020603050405020304" pitchFamily="18" charset="0"/>
            </a:endParaRPr>
          </a:p>
        </p:txBody>
      </p:sp>
      <p:sp>
        <p:nvSpPr>
          <p:cNvPr id="10" name="Rectangle 68"/>
          <p:cNvSpPr>
            <a:spLocks noChangeArrowheads="1"/>
          </p:cNvSpPr>
          <p:nvPr/>
        </p:nvSpPr>
        <p:spPr bwMode="auto">
          <a:xfrm>
            <a:off x="7768167" y="2561167"/>
            <a:ext cx="8270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sz="2400"/>
              <a:t>pair</a:t>
            </a:r>
            <a:r>
              <a:rPr lang="zh-CN" altLang="en-US" sz="2400"/>
              <a:t> </a:t>
            </a:r>
            <a:endParaRPr lang="zh-CN" altLang="en-US" sz="2400"/>
          </a:p>
        </p:txBody>
      </p:sp>
      <p:sp>
        <p:nvSpPr>
          <p:cNvPr id="11" name="Oval 70"/>
          <p:cNvSpPr>
            <a:spLocks noChangeArrowheads="1"/>
          </p:cNvSpPr>
          <p:nvPr/>
        </p:nvSpPr>
        <p:spPr bwMode="auto">
          <a:xfrm>
            <a:off x="3656543" y="1649942"/>
            <a:ext cx="2168524" cy="4033838"/>
          </a:xfrm>
          <a:prstGeom prst="ellipse">
            <a:avLst/>
          </a:prstGeom>
          <a:noFill/>
          <a:ln w="25400">
            <a:solidFill>
              <a:srgbClr val="FF0000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zh-CN" altLang="en-US" sz="1800" b="0">
              <a:latin typeface="Times New Roman" panose="02020603050405020304" pitchFamily="18" charset="0"/>
            </a:endParaRPr>
          </a:p>
        </p:txBody>
      </p:sp>
      <p:sp>
        <p:nvSpPr>
          <p:cNvPr id="12" name="Rectangle 68"/>
          <p:cNvSpPr>
            <a:spLocks noChangeArrowheads="1"/>
          </p:cNvSpPr>
          <p:nvPr/>
        </p:nvSpPr>
        <p:spPr bwMode="auto">
          <a:xfrm>
            <a:off x="4327261" y="5666467"/>
            <a:ext cx="74892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zh-CN" sz="2400" dirty="0"/>
              <a:t>Set</a:t>
            </a:r>
            <a:r>
              <a:rPr lang="zh-CN" altLang="en-US" sz="2400" dirty="0"/>
              <a:t> </a:t>
            </a:r>
            <a:endParaRPr lang="zh-CN" altLang="en-US" sz="2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1125143" y="2475978"/>
            <a:ext cx="2525050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常见字典数据</a:t>
            </a:r>
            <a:endParaRPr lang="en-US" altLang="zh-CN" sz="2400" b="1" dirty="0"/>
          </a:p>
          <a:p>
            <a:endParaRPr lang="en-US" altLang="zh-CN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学生名册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电话簿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词典（维基百科）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书目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….</a:t>
            </a:r>
            <a:endParaRPr lang="en-US" altLang="zh-CN" sz="2000" dirty="0"/>
          </a:p>
          <a:p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8719743" y="2290233"/>
            <a:ext cx="2690160" cy="2985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 </a:t>
            </a:r>
            <a:r>
              <a:rPr lang="zh-CN" altLang="en-US" sz="2400" b="1" dirty="0"/>
              <a:t>基础术语</a:t>
            </a:r>
            <a:endParaRPr lang="en-US" altLang="zh-CN" sz="2400" b="1" dirty="0"/>
          </a:p>
          <a:p>
            <a:endParaRPr lang="en-US" altLang="zh-CN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Map/</a:t>
            </a:r>
            <a:r>
              <a:rPr lang="en-US" altLang="zh-CN" sz="2000" dirty="0" err="1"/>
              <a:t>Dict</a:t>
            </a:r>
            <a:r>
              <a:rPr lang="en-US" altLang="zh-CN" sz="2000" dirty="0"/>
              <a:t> </a:t>
            </a:r>
            <a:r>
              <a:rPr lang="zh-CN" altLang="en-US" sz="2000" dirty="0"/>
              <a:t>映射</a:t>
            </a:r>
            <a:r>
              <a:rPr lang="en-US" altLang="zh-CN" sz="2000" dirty="0"/>
              <a:t>/</a:t>
            </a:r>
            <a:r>
              <a:rPr lang="zh-CN" altLang="en-US" sz="2000" dirty="0"/>
              <a:t>字典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Key </a:t>
            </a:r>
            <a:r>
              <a:rPr lang="zh-CN" altLang="en-US" sz="2000" dirty="0"/>
              <a:t>关键字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Value </a:t>
            </a:r>
            <a:r>
              <a:rPr lang="zh-CN" altLang="en-US" sz="2000" dirty="0"/>
              <a:t>映射值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Pair/Item </a:t>
            </a:r>
            <a:r>
              <a:rPr lang="zh-CN" altLang="en-US" sz="2000" dirty="0"/>
              <a:t>对</a:t>
            </a:r>
            <a:r>
              <a:rPr lang="en-US" altLang="zh-CN" sz="2000" dirty="0"/>
              <a:t>/</a:t>
            </a:r>
            <a:r>
              <a:rPr lang="zh-CN" altLang="en-US" sz="2000" dirty="0"/>
              <a:t>项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Set </a:t>
            </a:r>
            <a:r>
              <a:rPr lang="zh-CN" altLang="en-US" sz="2000" dirty="0"/>
              <a:t>集合</a:t>
            </a:r>
            <a:endParaRPr lang="en-US" altLang="zh-CN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有序</a:t>
            </a:r>
            <a:endParaRPr lang="en-US" altLang="zh-CN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不重复</a:t>
            </a:r>
            <a:endParaRPr lang="en-US" altLang="zh-CN"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animBg="1"/>
      <p:bldP spid="10" grpId="0"/>
      <p:bldP spid="11" grpId="0" animBg="1"/>
      <p:bldP spid="12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777734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STL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是什么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11505" y="1890395"/>
            <a:ext cx="1096899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>
                <a:ea typeface="+mn-lt"/>
                <a:cs typeface="+mn-lt"/>
              </a:rPr>
              <a:t>C++</a:t>
            </a:r>
            <a:r>
              <a:rPr lang="zh-CN" altLang="en-US">
                <a:ea typeface="+mn-lt"/>
                <a:cs typeface="+mn-lt"/>
              </a:rPr>
              <a:t>标准库的一部分</a:t>
            </a:r>
            <a:endParaRPr lang="zh-CN" altLang="en-US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>
                <a:ea typeface="+mn-lt"/>
                <a:cs typeface="+mn-lt"/>
              </a:rPr>
              <a:t>STL</a:t>
            </a:r>
            <a:r>
              <a:rPr lang="zh-CN" altLang="en-US">
                <a:ea typeface="+mn-lt"/>
                <a:cs typeface="+mn-lt"/>
              </a:rPr>
              <a:t>的称呼是历史原因导致的，目前的标准中已经没有</a:t>
            </a:r>
            <a:r>
              <a:rPr lang="en-US" altLang="zh-CN">
                <a:ea typeface="+mn-lt"/>
                <a:cs typeface="+mn-lt"/>
              </a:rPr>
              <a:t>STL</a:t>
            </a:r>
            <a:r>
              <a:rPr lang="zh-CN" altLang="en-US">
                <a:ea typeface="+mn-lt"/>
                <a:cs typeface="+mn-lt"/>
              </a:rPr>
              <a:t>字眼</a:t>
            </a:r>
            <a:endParaRPr lang="zh-CN" altLang="en-US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>
              <a:ea typeface="+mn-lt"/>
              <a:cs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>
                <a:ea typeface="+mn-lt"/>
                <a:cs typeface="+mn-lt"/>
              </a:rPr>
              <a:t>在</a:t>
            </a:r>
            <a:r>
              <a:rPr lang="en-US" altLang="zh-CN">
                <a:ea typeface="+mn-lt"/>
                <a:cs typeface="+mn-lt"/>
              </a:rPr>
              <a:t>C++20</a:t>
            </a:r>
            <a:r>
              <a:rPr lang="zh-CN" altLang="en-US">
                <a:ea typeface="+mn-lt"/>
                <a:cs typeface="+mn-lt"/>
              </a:rPr>
              <a:t>标准中，</a:t>
            </a:r>
            <a:r>
              <a:rPr lang="en-US" altLang="zh-CN">
                <a:ea typeface="+mn-lt"/>
                <a:cs typeface="+mn-lt"/>
              </a:rPr>
              <a:t>STL</a:t>
            </a:r>
            <a:r>
              <a:rPr lang="zh-CN" altLang="en-US">
                <a:ea typeface="+mn-lt"/>
                <a:cs typeface="+mn-lt"/>
              </a:rPr>
              <a:t>指的是的如下三章所定义的库：</a:t>
            </a:r>
            <a:endParaRPr lang="zh-CN" altLang="en-US">
              <a:ea typeface="+mn-lt"/>
              <a:cs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>
                <a:ea typeface="+mn-lt"/>
                <a:cs typeface="+mn-lt"/>
              </a:rPr>
              <a:t>容器库（Containers library</a:t>
            </a:r>
            <a:r>
              <a:rPr lang="en-US" altLang="zh-CN">
                <a:ea typeface="+mn-lt"/>
                <a:cs typeface="+mn-lt"/>
              </a:rPr>
              <a:t>, Chap. 26</a:t>
            </a:r>
            <a:r>
              <a:rPr lang="zh-CN" altLang="en-US">
                <a:ea typeface="+mn-lt"/>
                <a:cs typeface="+mn-lt"/>
              </a:rPr>
              <a:t>）</a:t>
            </a:r>
            <a:endParaRPr lang="zh-CN" altLang="en-US">
              <a:ea typeface="+mn-lt"/>
              <a:cs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>
                <a:ea typeface="+mn-lt"/>
                <a:cs typeface="+mn-lt"/>
              </a:rPr>
              <a:t>迭代器库（Iterators library</a:t>
            </a:r>
            <a:r>
              <a:rPr lang="en-US" altLang="zh-CN">
                <a:ea typeface="+mn-lt"/>
                <a:cs typeface="+mn-lt"/>
              </a:rPr>
              <a:t>, Chap. 27</a:t>
            </a:r>
            <a:r>
              <a:rPr lang="zh-CN" altLang="en-US">
                <a:ea typeface="+mn-lt"/>
                <a:cs typeface="+mn-lt"/>
              </a:rPr>
              <a:t>）</a:t>
            </a:r>
            <a:endParaRPr lang="zh-CN" altLang="en-US">
              <a:ea typeface="+mn-lt"/>
              <a:cs typeface="+mn-lt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>
                <a:ea typeface="+mn-lt"/>
                <a:cs typeface="+mn-lt"/>
              </a:rPr>
              <a:t>算法库（Algorithms library</a:t>
            </a:r>
            <a:r>
              <a:rPr lang="en-US" altLang="zh-CN">
                <a:ea typeface="+mn-lt"/>
                <a:cs typeface="+mn-lt"/>
              </a:rPr>
              <a:t>, Chap. 28</a:t>
            </a:r>
            <a:r>
              <a:rPr lang="zh-CN" altLang="en-US">
                <a:ea typeface="+mn-lt"/>
                <a:cs typeface="+mn-lt"/>
              </a:rPr>
              <a:t>）</a:t>
            </a:r>
            <a:endParaRPr lang="zh-CN" altLang="en-US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11505" y="4460240"/>
            <a:ext cx="6276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Ref: </a:t>
            </a:r>
            <a:r>
              <a:rPr lang="en-US" altLang="zh-CN">
                <a:hlinkClick r:id="rId2"/>
              </a:rPr>
              <a:t>C++20标准草稿</a:t>
            </a:r>
            <a:endParaRPr lang="en-US" altLang="zh-CN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关联式容器</a:t>
            </a:r>
            <a:endParaRPr lang="en-US" altLang="zh-CN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graphicFrame>
        <p:nvGraphicFramePr>
          <p:cNvPr id="114807" name="Group 119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379220" y="2026920"/>
          <a:ext cx="9296400" cy="3383280"/>
        </p:xfrm>
        <a:graphic>
          <a:graphicData uri="http://schemas.openxmlformats.org/drawingml/2006/table">
            <a:tbl>
              <a:tblPr/>
              <a:tblGrid>
                <a:gridCol w="2522855"/>
                <a:gridCol w="4439920"/>
                <a:gridCol w="2333625"/>
              </a:tblGrid>
              <a:tr h="39624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类    名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说    明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所在头文件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3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map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通过键进行元素存取的关联数组（按一定规则排序）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&lt;map&gt;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672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multimap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支持重复键的关联数组按一定规则排序）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&lt;map&gt;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3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set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任意元素的集合（按一定规则排序）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&lt;set&gt;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3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multiset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可以重复的集合（按一定规则排序）</a:t>
                      </a:r>
                      <a:endParaRPr kumimoji="0" lang="zh-CN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&lt;set&gt;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31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unordered_map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无序的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map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，类似于哈希表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&lt;unordered_map&gt;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31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unordered_set</a:t>
                      </a:r>
                      <a:endParaRPr kumimoji="0" lang="en-US" altLang="zh-CN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无序的</a:t>
                      </a:r>
                      <a:r>
                        <a:rPr kumimoji="0" lang="en-US" altLang="zh-CN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set</a:t>
                      </a:r>
                      <a:r>
                        <a:rPr kumimoji="0" lang="zh-CN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，类似于哈希表</a:t>
                      </a:r>
                      <a:endParaRPr kumimoji="0" lang="zh-CN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&lt;</a:t>
                      </a:r>
                      <a:r>
                        <a:rPr kumimoji="0" lang="en-US" altLang="zh-CN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unordered_set</a:t>
                      </a:r>
                      <a:r>
                        <a:rPr kumimoji="0" lang="en-US" altLang="zh-CN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&gt;</a:t>
                      </a:r>
                      <a:endParaRPr kumimoji="0" lang="en-US" altLang="zh-CN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std::pair</a:t>
            </a:r>
            <a:endParaRPr lang="en-US" altLang="zh-CN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30555" y="1892935"/>
            <a:ext cx="107823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std::map</a:t>
            </a:r>
            <a:r>
              <a:rPr lang="zh-CN" altLang="en-US">
                <a:latin typeface="Consolas" panose="020B0609020204030204" pitchFamily="49" charset="0"/>
                <a:cs typeface="Consolas" panose="020B0609020204030204" pitchFamily="49" charset="0"/>
              </a:rPr>
              <a:t>的某些函数使用了</a:t>
            </a:r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&lt;utility&gt;</a:t>
            </a:r>
            <a:r>
              <a:rPr lang="zh-CN" altLang="en-US">
                <a:latin typeface="Consolas" panose="020B0609020204030204" pitchFamily="49" charset="0"/>
                <a:cs typeface="Consolas" panose="020B0609020204030204" pitchFamily="49" charset="0"/>
              </a:rPr>
              <a:t>中的类</a:t>
            </a:r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std::pair</a:t>
            </a:r>
            <a:r>
              <a:rPr lang="zh-CN" altLang="en-US">
                <a:latin typeface="Consolas" panose="020B0609020204030204" pitchFamily="49" charset="0"/>
                <a:cs typeface="Consolas" panose="020B0609020204030204" pitchFamily="49" charset="0"/>
              </a:rPr>
              <a:t>，</a:t>
            </a:r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pair&lt;T1, T2&gt;</a:t>
            </a:r>
            <a:r>
              <a:rPr lang="zh-CN" altLang="en-US">
                <a:latin typeface="Consolas" panose="020B0609020204030204" pitchFamily="49" charset="0"/>
                <a:cs typeface="Consolas" panose="020B0609020204030204" pitchFamily="49" charset="0"/>
              </a:rPr>
              <a:t>代表一个由类型</a:t>
            </a:r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T1</a:t>
            </a:r>
            <a:r>
              <a:rPr lang="zh-CN" altLang="en-US">
                <a:latin typeface="Consolas" panose="020B0609020204030204" pitchFamily="49" charset="0"/>
                <a:cs typeface="Consolas" panose="020B0609020204030204" pitchFamily="49" charset="0"/>
              </a:rPr>
              <a:t>和类型</a:t>
            </a:r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T2</a:t>
            </a:r>
            <a:r>
              <a:rPr lang="zh-CN" altLang="en-US">
                <a:latin typeface="Consolas" panose="020B0609020204030204" pitchFamily="49" charset="0"/>
                <a:cs typeface="Consolas" panose="020B0609020204030204" pitchFamily="49" charset="0"/>
              </a:rPr>
              <a:t>组成的有序对。</a:t>
            </a:r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>
                <a:latin typeface="Consolas" panose="020B0609020204030204" pitchFamily="49" charset="0"/>
                <a:cs typeface="Consolas" panose="020B0609020204030204" pitchFamily="49" charset="0"/>
              </a:rPr>
              <a:t>可以直接用构造函数</a:t>
            </a:r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 std::pair&lt;T1, T2&gt; (v1, v2) </a:t>
            </a:r>
            <a:r>
              <a:rPr lang="zh-CN" altLang="en-US">
                <a:latin typeface="Consolas" panose="020B0609020204030204" pitchFamily="49" charset="0"/>
                <a:cs typeface="Consolas" panose="020B0609020204030204" pitchFamily="49" charset="0"/>
              </a:rPr>
              <a:t>进行构造，也可以用</a:t>
            </a:r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make_pair</a:t>
            </a:r>
            <a:r>
              <a:rPr lang="zh-CN" altLang="en-US">
                <a:latin typeface="Consolas" panose="020B0609020204030204" pitchFamily="49" charset="0"/>
                <a:cs typeface="Consolas" panose="020B0609020204030204" pitchFamily="49" charset="0"/>
              </a:rPr>
              <a:t>进行构造：</a:t>
            </a:r>
            <a:endParaRPr lang="zh-CN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84295" y="3418205"/>
            <a:ext cx="3970020" cy="3683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auto p = make_pair(v1, v2);</a:t>
            </a:r>
            <a:endParaRPr lang="en-US" altLang="zh-CN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30555" y="4112895"/>
            <a:ext cx="65303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通过</a:t>
            </a:r>
            <a:r>
              <a:rPr lang="en-US" altLang="zh-CN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p.first</a:t>
            </a:r>
            <a:r>
              <a:rPr lang="zh-CN" altLang="en-US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访问第一个元素，通过</a:t>
            </a:r>
            <a:r>
              <a:rPr lang="en-US" altLang="zh-CN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p.second</a:t>
            </a:r>
            <a:r>
              <a:rPr lang="zh-CN" altLang="en-US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访问第二个元素</a:t>
            </a:r>
            <a:endParaRPr lang="zh-CN" altLang="en-US">
              <a:highlight>
                <a:srgbClr val="FFFF0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map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的构造函数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graphicFrame>
        <p:nvGraphicFramePr>
          <p:cNvPr id="119916" name="Group 108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2109470" y="1674495"/>
          <a:ext cx="8137525" cy="5066982"/>
        </p:xfrm>
        <a:graphic>
          <a:graphicData uri="http://schemas.openxmlformats.org/drawingml/2006/table">
            <a:tbl>
              <a:tblPr/>
              <a:tblGrid>
                <a:gridCol w="3098800"/>
                <a:gridCol w="5038725"/>
              </a:tblGrid>
              <a:tr h="51054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函数使用形式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688" marB="45688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说    明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88" marB="45688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29481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map&lt;K, T&gt; m;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88" marB="45688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创建空的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map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容器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其键类型为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K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，值类型为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T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88" marB="45688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29481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map&lt;K, T&gt; m(mx);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88" marB="45688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创建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map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容器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作为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mx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的副本。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mx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的键类型和值类型都必须相同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88" marB="45688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4874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map&lt;K, T&gt; m(b, e);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88" marB="45688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创建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map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容器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，并用迭代器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所标示范围内的元素对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进行初始化（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中存放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范围内元素的副本）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88" marB="45688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3487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map&lt;K, T&gt; m = 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   { {...},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     {...} }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88" marB="45688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25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通过初始化列表创建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map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，最为简便的方法。（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ea typeface="+mn-lt"/>
                          <a:cs typeface="Consolas" panose="020B0609020204030204" pitchFamily="49" charset="0"/>
                        </a:rPr>
                        <a:t>C++11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加入）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88" marB="45688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向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map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中插入元素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9615" y="1892935"/>
            <a:ext cx="92430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用</a:t>
            </a:r>
            <a:r>
              <a:rPr lang="en-US" altLang="zh-CN"/>
              <a:t>map::insert</a:t>
            </a:r>
            <a:r>
              <a:rPr lang="zh-CN" altLang="en-US"/>
              <a:t>插入，一共有</a:t>
            </a:r>
            <a:r>
              <a:rPr lang="en-US" altLang="zh-CN"/>
              <a:t>9</a:t>
            </a:r>
            <a:r>
              <a:rPr lang="zh-CN" altLang="en-US"/>
              <a:t>种重载。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720215" y="2418715"/>
            <a:ext cx="8328660" cy="92202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std::map&lt;string, int&gt; m = { { “hello”, 1 } };</a:t>
            </a:r>
            <a:endParaRPr lang="en-US" altLang="zh-CN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m.insert({ “h”, 10 });</a:t>
            </a:r>
            <a:endParaRPr lang="en-US" altLang="zh-CN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m.insert(std::pair{"Kageyama", 180.6});</a:t>
            </a:r>
            <a:endParaRPr lang="en-US" altLang="zh-CN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29615" y="3609340"/>
            <a:ext cx="103847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返回值为一个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std::pair</a:t>
            </a:r>
            <a:r>
              <a:rPr lang="zh-CN" altLang="en-US" dirty="0"/>
              <a:t>，第一个元素为</a:t>
            </a:r>
            <a:r>
              <a:rPr lang="zh-CN" altLang="en-US" dirty="0">
                <a:ln>
                  <a:noFill/>
                </a:ln>
                <a:effectLst/>
                <a:ea typeface="+mn-lt"/>
                <a:cs typeface="Times New Roman" panose="02020603050405020304" pitchFamily="18" charset="0"/>
                <a:sym typeface="+mn-ea"/>
              </a:rPr>
              <a:t>一个指向被插入元素的迭代器，第二个元素指示插入是否成功。</a:t>
            </a:r>
            <a:endParaRPr lang="zh-CN" altLang="en-US" dirty="0">
              <a:ln>
                <a:noFill/>
              </a:ln>
              <a:effectLst/>
              <a:ea typeface="+mn-lt"/>
              <a:cs typeface="Times New Roman" panose="02020603050405020304" pitchFamily="18" charset="0"/>
              <a:sym typeface="+mn-ea"/>
            </a:endParaRPr>
          </a:p>
          <a:p>
            <a:endParaRPr lang="zh-CN" altLang="en-US" dirty="0">
              <a:ln>
                <a:noFill/>
              </a:ln>
              <a:effectLst/>
              <a:ea typeface="+mn-lt"/>
              <a:cs typeface="Times New Roman" panose="02020603050405020304" pitchFamily="18" charset="0"/>
              <a:sym typeface="+mn-ea"/>
            </a:endParaRPr>
          </a:p>
          <a:p>
            <a:r>
              <a:rPr lang="zh-CN" altLang="en-US" dirty="0">
                <a:ln>
                  <a:noFill/>
                </a:ln>
                <a:effectLst/>
                <a:highlight>
                  <a:srgbClr val="FFFF00"/>
                </a:highlight>
                <a:ea typeface="+mn-lt"/>
                <a:cs typeface="Times New Roman" panose="02020603050405020304" pitchFamily="18" charset="0"/>
                <a:sym typeface="+mn-ea"/>
              </a:rPr>
              <a:t>最简便的方法是直接用</a:t>
            </a:r>
            <a:r>
              <a:rPr lang="en-US" altLang="zh-CN" dirty="0">
                <a:ln>
                  <a:noFill/>
                </a:ln>
                <a:effectLst/>
                <a:highlight>
                  <a:srgbClr val="FFFF00"/>
                </a:highlight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operator[]</a:t>
            </a:r>
            <a:r>
              <a:rPr lang="zh-CN" altLang="en-US" dirty="0">
                <a:ln>
                  <a:noFill/>
                </a:ln>
                <a:effectLst/>
                <a:highlight>
                  <a:srgbClr val="FFFF00"/>
                </a:highlight>
                <a:ea typeface="+mn-lt"/>
                <a:cs typeface="Times New Roman" panose="02020603050405020304" pitchFamily="18" charset="0"/>
                <a:sym typeface="+mn-ea"/>
              </a:rPr>
              <a:t>来插入元素：</a:t>
            </a:r>
            <a:endParaRPr lang="zh-CN" altLang="en-US" dirty="0">
              <a:ln>
                <a:noFill/>
              </a:ln>
              <a:effectLst/>
              <a:highlight>
                <a:srgbClr val="FFFF00"/>
              </a:highlight>
              <a:ea typeface="+mn-lt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38630" y="4967605"/>
            <a:ext cx="8366760" cy="3683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m[</a:t>
            </a:r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  <a:sym typeface="+mn-ea"/>
              </a:rPr>
              <a:t>"me"</a:t>
            </a:r>
            <a:r>
              <a:rPr lang="en-US" altLang="zh-CN">
                <a:latin typeface="Consolas" panose="020B0609020204030204" pitchFamily="49" charset="0"/>
                <a:cs typeface="Consolas" panose="020B0609020204030204" pitchFamily="49" charset="0"/>
              </a:rPr>
              <a:t>] = 10</a:t>
            </a:r>
            <a:endParaRPr lang="en-US" altLang="zh-CN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9615" y="5588635"/>
            <a:ext cx="10156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事实上，由于插入和修改这两个核心操作都可以用这种写法，我们推荐这种写法以保证代码的洁净。</a:t>
            </a:r>
            <a:endParaRPr lang="zh-CN" alt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在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map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中查找元素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graphicFrame>
        <p:nvGraphicFramePr>
          <p:cNvPr id="136281" name="Group 89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2460308" y="2131060"/>
          <a:ext cx="7127875" cy="3292346"/>
        </p:xfrm>
        <a:graphic>
          <a:graphicData uri="http://schemas.openxmlformats.org/drawingml/2006/table">
            <a:tbl>
              <a:tblPr/>
              <a:tblGrid>
                <a:gridCol w="1879600"/>
                <a:gridCol w="1277937"/>
                <a:gridCol w="3970338"/>
              </a:tblGrid>
              <a:tr h="7620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使用形式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9" marB="4572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形式参数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9" marB="4572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返回值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729" marB="4572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768181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m.find(k)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9" marB="4572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k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为要查找的键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9" marB="4572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若容器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中存在与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k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对应的元素，则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返回指向该元素的迭代器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；否则，返回指向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中最后一个元素的下一位置的迭代器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(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即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m.end() )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。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9" marB="4572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6214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m.count(k)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9" marB="4572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k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为要查找的键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9" marB="4572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k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在容器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中的出现次数。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729" marB="45729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在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map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中删除元素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graphicFrame>
        <p:nvGraphicFramePr>
          <p:cNvPr id="137382" name="Group 166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163955" y="1633220"/>
          <a:ext cx="8893175" cy="5036774"/>
        </p:xfrm>
        <a:graphic>
          <a:graphicData uri="http://schemas.openxmlformats.org/drawingml/2006/table">
            <a:tbl>
              <a:tblPr/>
              <a:tblGrid>
                <a:gridCol w="1840230"/>
                <a:gridCol w="1620520"/>
                <a:gridCol w="1835150"/>
                <a:gridCol w="1608455"/>
                <a:gridCol w="1988820"/>
              </a:tblGrid>
              <a:tr h="36576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使用形式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形式参数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返回值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操作效果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备    注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6494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m.erase(k)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k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为要删除元素的键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被删除元素的个数，其类型为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map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容器中定义的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size_type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若容器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中存在键为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k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的元素，则删除该元素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若返回值为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0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，表示要删除的元素不存在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8745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m.erase(iter)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为指向要删除元素的迭代器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删除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所指向的元素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若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iter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等于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c.end()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，则该操作的行为没有定义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01739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m.erase(b, e) </a:t>
                      </a:r>
                      <a:endParaRPr kumimoji="0" lang="en-US" altLang="zh-CN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为迭代器，表示要删除元素的范围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无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删除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所指范围内的所有元素（不包括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所指向的元素）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要么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和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相等（此时删除范围为空，不删除任何元素），要么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b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所指向的元素出现在</a:t>
                      </a:r>
                      <a:r>
                        <a:rPr kumimoji="0" lang="en-US" altLang="zh-CN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e</a:t>
                      </a:r>
                      <a:r>
                        <a:rPr kumimoji="0" lang="zh-CN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所指向的元素之前</a:t>
                      </a:r>
                      <a:endParaRPr kumimoji="0" lang="zh-CN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marT="45697" marB="45697"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map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的实例演示：电话簿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31620" y="1567180"/>
            <a:ext cx="9128760" cy="476948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*********************************************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1--insert             2--delete a item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3--search             4--delete some items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5--modify             6--display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0--quit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*********************************************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Enter your choice:1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Enter the name you want to insert: ma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Enter the phone number(s) : 12-3122-1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*********************************************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1--insert             2--delete a item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3--search             4--delete some items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5--modify             6--display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  0--quit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*********************************************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Enter your choice:3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Enter the name you want to search: ma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1600">
                <a:latin typeface="Consolas" panose="020B0609020204030204" pitchFamily="49" charset="0"/>
                <a:cs typeface="Consolas" panose="020B0609020204030204" pitchFamily="49" charset="0"/>
              </a:rPr>
              <a:t>The phone number of ma is 12-3122-1</a:t>
            </a:r>
            <a:endParaRPr lang="zh-CN" altLang="en-US" sz="16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796415" y="6428740"/>
            <a:ext cx="8023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源码：</a:t>
            </a:r>
            <a:r>
              <a:rPr lang="en-US" altLang="zh-CN"/>
              <a:t>phoneNumberBook.cpp</a:t>
            </a:r>
            <a:endParaRPr lang="en-US" altLang="zh-CN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multimap</a:t>
            </a:r>
            <a:endParaRPr lang="en-US" altLang="zh-CN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77828" name="Text Box 4"/>
          <p:cNvSpPr txBox="1"/>
          <p:nvPr/>
        </p:nvSpPr>
        <p:spPr>
          <a:xfrm>
            <a:off x="825183" y="1548130"/>
            <a:ext cx="5545137" cy="52400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342900" lvl="0" indent="-342900" eaLnBrk="1" hangingPunct="1">
              <a:lnSpc>
                <a:spcPct val="14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l"/>
            </a:pPr>
            <a:r>
              <a:rPr lang="zh-CN" altLang="en-US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不支持下标操作。</a:t>
            </a:r>
            <a:endParaRPr lang="zh-CN" altLang="en-US" sz="21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lvl="0" indent="-342900" eaLnBrk="1" hangingPunct="1">
              <a:lnSpc>
                <a:spcPct val="14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l"/>
            </a:pPr>
            <a:r>
              <a:rPr lang="en-US" altLang="zh-CN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insert</a:t>
            </a:r>
            <a:r>
              <a:rPr lang="zh-CN" altLang="en-US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操作每调用一次都会增加新的元素（</a:t>
            </a:r>
            <a:r>
              <a:rPr lang="en-US" altLang="zh-CN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multimap</a:t>
            </a:r>
            <a:r>
              <a:rPr lang="zh-CN" altLang="en-US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容器中，键相同的元素相邻存放）。</a:t>
            </a:r>
            <a:endParaRPr lang="zh-CN" altLang="en-US" sz="21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lvl="0" indent="-342900" eaLnBrk="1" hangingPunct="1">
              <a:lnSpc>
                <a:spcPct val="14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l"/>
            </a:pPr>
            <a:r>
              <a:rPr lang="zh-CN" altLang="en-US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以键值为参数的</a:t>
            </a:r>
            <a:r>
              <a:rPr lang="en-US" altLang="zh-CN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erase</a:t>
            </a:r>
            <a:r>
              <a:rPr lang="zh-CN" altLang="en-US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操作删除该键所关联的所有元素，并返回被删除元素的数目。</a:t>
            </a:r>
            <a:endParaRPr lang="zh-CN" altLang="en-US" sz="21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lvl="0" indent="-342900" eaLnBrk="1" hangingPunct="1">
              <a:lnSpc>
                <a:spcPct val="14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l"/>
            </a:pPr>
            <a:r>
              <a:rPr lang="en-US" altLang="zh-CN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lang="zh-CN" altLang="en-US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操作返回指定键的出现次数。</a:t>
            </a:r>
            <a:endParaRPr lang="zh-CN" altLang="en-US" sz="21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lvl="0" indent="-342900" eaLnBrk="1" hangingPunct="1">
              <a:lnSpc>
                <a:spcPct val="14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l"/>
            </a:pPr>
            <a:r>
              <a:rPr lang="en-US" altLang="zh-CN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find</a:t>
            </a:r>
            <a:r>
              <a:rPr lang="zh-CN" altLang="en-US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操作返回的迭代器指向与被查找键相关联的第一个元素。</a:t>
            </a:r>
            <a:endParaRPr lang="zh-CN" altLang="en-US" sz="21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lvl="0" indent="-342900" eaLnBrk="1" hangingPunct="1">
              <a:lnSpc>
                <a:spcPct val="14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l"/>
            </a:pPr>
            <a:r>
              <a:rPr lang="zh-CN" altLang="en-US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结合使用</a:t>
            </a:r>
            <a:r>
              <a:rPr lang="en-US" altLang="zh-CN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lang="zh-CN" altLang="en-US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和</a:t>
            </a:r>
            <a:r>
              <a:rPr lang="en-US" altLang="zh-CN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find</a:t>
            </a:r>
            <a:r>
              <a:rPr lang="zh-CN" altLang="en-US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操作依次访问</a:t>
            </a:r>
            <a:r>
              <a:rPr lang="en-US" altLang="zh-CN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multimap</a:t>
            </a:r>
            <a:r>
              <a:rPr lang="zh-CN" altLang="en-US" sz="2100" b="0" dirty="0">
                <a:latin typeface="Consolas" panose="020B0609020204030204" pitchFamily="49" charset="0"/>
                <a:cs typeface="Consolas" panose="020B0609020204030204" pitchFamily="49" charset="0"/>
              </a:rPr>
              <a:t>容器中与特定键关联的所有元素。</a:t>
            </a:r>
            <a:endParaRPr lang="en-US" altLang="zh-CN" sz="2100" b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138291" name="Group 51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7324408" y="2329498"/>
          <a:ext cx="2798762" cy="2809886"/>
        </p:xfrm>
        <a:graphic>
          <a:graphicData uri="http://schemas.openxmlformats.org/drawingml/2006/table">
            <a:tbl>
              <a:tblPr/>
              <a:tblGrid>
                <a:gridCol w="1484312"/>
                <a:gridCol w="1314450"/>
              </a:tblGrid>
              <a:tr h="396201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ChenQi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84111111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672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LiSi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84111112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163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LiSi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84111111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6201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LiSi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84111234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6201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LiSi 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84110100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6201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Wangwu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84111100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672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ZhangSan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84111123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02" marB="457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7519035" y="1845945"/>
            <a:ext cx="411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键</a:t>
            </a:r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multimap</a:t>
            </a:r>
            <a:endParaRPr lang="en-US" altLang="zh-CN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graphicFrame>
        <p:nvGraphicFramePr>
          <p:cNvPr id="139376" name="Group 112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812925" y="1647825"/>
          <a:ext cx="7646988" cy="5059680"/>
        </p:xfrm>
        <a:graphic>
          <a:graphicData uri="http://schemas.openxmlformats.org/drawingml/2006/table">
            <a:tbl>
              <a:tblPr/>
              <a:tblGrid>
                <a:gridCol w="2543175"/>
                <a:gridCol w="2878138"/>
                <a:gridCol w="2225675"/>
              </a:tblGrid>
              <a:tr h="42672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Times New Roman" panose="02020603050405020304" pitchFamily="18" charset="0"/>
                        </a:rPr>
                        <a:t>使用形式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Times New Roman" panose="02020603050405020304" pitchFamily="18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说    明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备    注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3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m.lower_bound(k)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该操作返回一个迭代器，指向容器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中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第一个键 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&gt;= k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的元素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highlight>
                          <a:srgbClr val="FFFF00"/>
                        </a:highlight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若键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k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在容器中不存在，则这两个操作所返回的迭代器相同，都指向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k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应该插入的位置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43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m.upper_bound(k)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该操作返回一个迭代器，指向容器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中第一个键 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&gt; k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的元素</a:t>
                      </a: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cPr/>
                </a:tc>
              </a:tr>
              <a:tr h="2143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m.equal_range(k) 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该操作返回包含一对迭代器的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pair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对象，其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first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成员等价于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m.lower_bound(k)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，其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second</a:t>
                      </a:r>
                      <a:r>
                        <a:rPr kumimoji="0" lang="zh-CN" alt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成员则等价于</a:t>
                      </a:r>
                      <a:r>
                        <a:rPr kumimoji="0" lang="en-US" altLang="zh-CN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ea typeface="+mn-lt"/>
                          <a:cs typeface="Consolas" panose="020B0609020204030204" pitchFamily="49" charset="0"/>
                        </a:rPr>
                        <a:t>m.upper_bound(k)</a:t>
                      </a:r>
                      <a:endParaRPr kumimoji="0" lang="en-US" altLang="zh-CN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ea typeface="+mn-lt"/>
                        <a:cs typeface="Consolas" panose="020B0609020204030204" pitchFamily="49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810872"/>
            <a:ext cx="12192000" cy="411392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set</a:t>
            </a:r>
            <a:endParaRPr lang="en-US" altLang="zh-CN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21545" y="1222264"/>
            <a:ext cx="9867265" cy="2061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0" eaLnBrk="1" hangingPunct="1">
              <a:lnSpc>
                <a:spcPct val="14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None/>
            </a:pPr>
            <a:r>
              <a:rPr lang="en-US" altLang="zh-CN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map</a:t>
            </a:r>
            <a:r>
              <a:rPr lang="zh-CN" altLang="en-US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支持的操作</a:t>
            </a:r>
            <a:r>
              <a:rPr lang="en-US" altLang="zh-CN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set</a:t>
            </a:r>
            <a:r>
              <a:rPr lang="zh-CN" altLang="en-US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基本上都支持，但有区别。如下：</a:t>
            </a:r>
            <a:endParaRPr lang="zh-CN" altLang="en-US" dirty="0">
              <a:latin typeface="Consolas" panose="020B0609020204030204" pitchFamily="49" charset="0"/>
              <a:ea typeface="+mn-lt"/>
              <a:cs typeface="Consolas" panose="020B0609020204030204" pitchFamily="49" charset="0"/>
            </a:endParaRPr>
          </a:p>
          <a:p>
            <a:pPr marL="342900" lvl="0" indent="-342900" eaLnBrk="1" hangingPunct="1">
              <a:lnSpc>
                <a:spcPct val="14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None/>
            </a:pPr>
            <a:r>
              <a:rPr lang="en-US" altLang="zh-CN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1</a:t>
            </a:r>
            <a:r>
              <a:rPr lang="zh-CN" altLang="en-US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）不支持下标操作。</a:t>
            </a:r>
            <a:endParaRPr lang="zh-CN" altLang="en-US" dirty="0">
              <a:latin typeface="Consolas" panose="020B0609020204030204" pitchFamily="49" charset="0"/>
              <a:ea typeface="+mn-lt"/>
              <a:cs typeface="Consolas" panose="020B0609020204030204" pitchFamily="49" charset="0"/>
            </a:endParaRPr>
          </a:p>
          <a:p>
            <a:pPr marL="342900" lvl="0" indent="-342900" eaLnBrk="1" hangingPunct="1">
              <a:lnSpc>
                <a:spcPct val="14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None/>
            </a:pPr>
            <a:r>
              <a:rPr lang="en-US" altLang="zh-CN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2</a:t>
            </a:r>
            <a:r>
              <a:rPr lang="zh-CN" altLang="en-US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）没有定义</a:t>
            </a:r>
            <a:r>
              <a:rPr lang="en-US" altLang="zh-CN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mapped_type</a:t>
            </a:r>
            <a:r>
              <a:rPr lang="zh-CN" altLang="en-US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类型 </a:t>
            </a:r>
            <a:endParaRPr lang="zh-CN" altLang="en-US" dirty="0">
              <a:latin typeface="Consolas" panose="020B0609020204030204" pitchFamily="49" charset="0"/>
              <a:ea typeface="+mn-lt"/>
              <a:cs typeface="Consolas" panose="020B0609020204030204" pitchFamily="49" charset="0"/>
            </a:endParaRPr>
          </a:p>
          <a:p>
            <a:pPr marL="342900" lvl="0" indent="-342900" eaLnBrk="1" hangingPunct="1">
              <a:lnSpc>
                <a:spcPct val="14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None/>
            </a:pPr>
            <a:r>
              <a:rPr lang="en-US" altLang="zh-CN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3</a:t>
            </a:r>
            <a:r>
              <a:rPr lang="zh-CN" altLang="en-US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）</a:t>
            </a:r>
            <a:r>
              <a:rPr lang="en-US" altLang="zh-CN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set</a:t>
            </a:r>
            <a:r>
              <a:rPr lang="zh-CN" altLang="en-US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容器定义的</a:t>
            </a:r>
            <a:r>
              <a:rPr lang="en-US" altLang="zh-CN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value_type</a:t>
            </a:r>
            <a:r>
              <a:rPr lang="zh-CN" altLang="en-US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类型不是</a:t>
            </a:r>
            <a:r>
              <a:rPr lang="en-US" altLang="zh-CN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pair</a:t>
            </a:r>
            <a:r>
              <a:rPr lang="zh-CN" altLang="en-US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类型，而是与</a:t>
            </a:r>
            <a:r>
              <a:rPr lang="en-US" altLang="zh-CN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key_type</a:t>
            </a:r>
            <a:r>
              <a:rPr lang="zh-CN" altLang="en-US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相同，指的都</a:t>
            </a:r>
            <a:r>
              <a:rPr lang="en-US" altLang="zh-CN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set</a:t>
            </a:r>
            <a:r>
              <a:rPr lang="zh-CN" altLang="en-US" dirty="0">
                <a:latin typeface="Consolas" panose="020B0609020204030204" pitchFamily="49" charset="0"/>
                <a:ea typeface="+mn-lt"/>
                <a:cs typeface="Consolas" panose="020B0609020204030204" pitchFamily="49" charset="0"/>
                <a:sym typeface="+mn-ea"/>
              </a:rPr>
              <a:t>中元素的类型。 </a:t>
            </a:r>
            <a:endParaRPr lang="en-US" altLang="zh-CN" b="0" dirty="0">
              <a:latin typeface="Consolas" panose="020B0609020204030204" pitchFamily="49" charset="0"/>
              <a:ea typeface="+mn-lt"/>
              <a:cs typeface="Consolas" panose="020B0609020204030204" pitchFamily="49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79100" y="3365343"/>
            <a:ext cx="8999220" cy="14763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std::set&lt;int&gt; s = { 1, 2, 3, 4 };</a:t>
            </a:r>
            <a:endParaRPr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auto iter1 = </a:t>
            </a:r>
            <a:r>
              <a:rPr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s.find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(3);</a:t>
            </a:r>
            <a:endParaRPr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auto iter2 = </a:t>
            </a:r>
            <a:r>
              <a:rPr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s.insert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(3); // 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返回值为指向之前的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的迭代器，没有实际插入发生</a:t>
            </a:r>
            <a:endParaRPr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auto b = iter1 == iter2;  // b 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为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 true </a:t>
            </a:r>
            <a:endParaRPr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7" name="图片 6" descr="这里写图片描述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631" y="4923463"/>
            <a:ext cx="9452582" cy="1730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STL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的历史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82295" y="2076450"/>
            <a:ext cx="49695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1993</a:t>
            </a:r>
            <a:r>
              <a:rPr lang="zh-CN" altLang="en-US"/>
              <a:t>年，</a:t>
            </a:r>
            <a:r>
              <a:rPr lang="zh-CN" altLang="en-US">
                <a:ea typeface="+mn-lt"/>
                <a:sym typeface="+mn-ea"/>
              </a:rPr>
              <a:t>Alex Stepanov开发出</a:t>
            </a:r>
            <a:r>
              <a:rPr lang="en-US" altLang="zh-CN">
                <a:ea typeface="+mn-lt"/>
                <a:sym typeface="+mn-ea"/>
              </a:rPr>
              <a:t>STL</a:t>
            </a:r>
            <a:r>
              <a:rPr lang="zh-CN" altLang="en-US">
                <a:ea typeface="+mn-lt"/>
                <a:sym typeface="+mn-ea"/>
              </a:rPr>
              <a:t>的原型（Generic C++ Components）。后被</a:t>
            </a:r>
            <a:r>
              <a:rPr lang="en-US" altLang="zh-CN">
                <a:ea typeface="+mn-lt"/>
                <a:sym typeface="+mn-ea"/>
              </a:rPr>
              <a:t>C++</a:t>
            </a:r>
            <a:r>
              <a:rPr lang="zh-CN" altLang="en-US">
                <a:ea typeface="+mn-lt"/>
                <a:sym typeface="+mn-ea"/>
              </a:rPr>
              <a:t>标准委员会采纳为</a:t>
            </a:r>
            <a:r>
              <a:rPr lang="en-US" altLang="zh-CN">
                <a:ea typeface="+mn-lt"/>
                <a:sym typeface="+mn-ea"/>
              </a:rPr>
              <a:t>C++</a:t>
            </a:r>
            <a:r>
              <a:rPr lang="zh-CN" altLang="en-US">
                <a:ea typeface="+mn-lt"/>
                <a:sym typeface="+mn-ea"/>
              </a:rPr>
              <a:t>标准的一部分，采纳时的名称叫The </a:t>
            </a:r>
            <a:r>
              <a:rPr lang="zh-CN" altLang="en-US" b="1">
                <a:ea typeface="+mn-lt"/>
                <a:sym typeface="+mn-ea"/>
              </a:rPr>
              <a:t>S</a:t>
            </a:r>
            <a:r>
              <a:rPr lang="zh-CN" altLang="en-US">
                <a:ea typeface="+mn-lt"/>
                <a:sym typeface="+mn-ea"/>
              </a:rPr>
              <a:t>tandard </a:t>
            </a:r>
            <a:r>
              <a:rPr lang="zh-CN" altLang="en-US" b="1">
                <a:ea typeface="+mn-lt"/>
                <a:sym typeface="+mn-ea"/>
              </a:rPr>
              <a:t>T</a:t>
            </a:r>
            <a:r>
              <a:rPr lang="zh-CN" altLang="en-US">
                <a:ea typeface="+mn-lt"/>
                <a:sym typeface="+mn-ea"/>
              </a:rPr>
              <a:t>emplate </a:t>
            </a:r>
            <a:r>
              <a:rPr lang="zh-CN" altLang="en-US" b="1">
                <a:ea typeface="+mn-lt"/>
                <a:sym typeface="+mn-ea"/>
              </a:rPr>
              <a:t>L</a:t>
            </a:r>
            <a:r>
              <a:rPr lang="zh-CN" altLang="en-US">
                <a:ea typeface="+mn-lt"/>
                <a:sym typeface="+mn-ea"/>
              </a:rPr>
              <a:t>ibrary</a:t>
            </a:r>
            <a:endParaRPr lang="zh-CN" altLang="en-US">
              <a:ea typeface="+mn-lt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185" y="1838325"/>
            <a:ext cx="5554980" cy="37547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33425" y="3529965"/>
            <a:ext cx="37198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Ref: </a:t>
            </a:r>
            <a:r>
              <a:rPr lang="en-US" altLang="zh-CN">
                <a:hlinkClick r:id="rId3"/>
              </a:rPr>
              <a:t>The Standard Template Library</a:t>
            </a:r>
            <a:endParaRPr lang="en-US" altLang="zh-CN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00172" y="958855"/>
            <a:ext cx="1019165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#include &lt;iostream&gt;</a:t>
            </a:r>
            <a:endParaRPr lang="zh-CN" altLang="en-US" dirty="0"/>
          </a:p>
          <a:p>
            <a:r>
              <a:rPr lang="zh-CN" altLang="en-US" dirty="0"/>
              <a:t>#include &lt;set&gt;</a:t>
            </a:r>
            <a:endParaRPr lang="zh-CN" altLang="en-US" dirty="0"/>
          </a:p>
          <a:p>
            <a:r>
              <a:rPr lang="zh-CN" altLang="en-US" dirty="0"/>
              <a:t>using namespace std;</a:t>
            </a:r>
            <a:endParaRPr lang="zh-CN" altLang="en-US" dirty="0"/>
          </a:p>
          <a:p>
            <a:r>
              <a:rPr lang="zh-CN" altLang="en-US" dirty="0"/>
              <a:t>int main()	{</a:t>
            </a:r>
            <a:endParaRPr lang="zh-CN" altLang="en-US" dirty="0"/>
          </a:p>
          <a:p>
            <a:r>
              <a:rPr lang="zh-CN" altLang="en-US" dirty="0"/>
              <a:t>  typedef set&lt;int&gt;::iterator IT;</a:t>
            </a:r>
            <a:endParaRPr lang="zh-CN" altLang="en-US" dirty="0"/>
          </a:p>
          <a:p>
            <a:r>
              <a:rPr lang="zh-CN" altLang="en-US" dirty="0"/>
              <a:t>  int a[5] = { 3,4,6,1,2 };</a:t>
            </a:r>
            <a:endParaRPr lang="zh-CN" altLang="en-US" dirty="0"/>
          </a:p>
          <a:p>
            <a:r>
              <a:rPr lang="zh-CN" altLang="en-US" dirty="0"/>
              <a:t>  set&lt;int&gt; st(a,a+5);	// st里是 1 2 3 4 6 pair&lt; IT,bool&gt; result;</a:t>
            </a:r>
            <a:endParaRPr lang="zh-CN" altLang="en-US" dirty="0"/>
          </a:p>
          <a:p>
            <a:r>
              <a:rPr lang="zh-CN" altLang="en-US" dirty="0"/>
              <a:t>  pair&lt; IT,bool&gt; result;</a:t>
            </a:r>
            <a:endParaRPr lang="zh-CN" altLang="en-US" dirty="0"/>
          </a:p>
          <a:p>
            <a:r>
              <a:rPr lang="zh-CN" altLang="en-US" dirty="0"/>
              <a:t>  result = st.insert(5);	// st变成 1 2 3 4 5 6</a:t>
            </a:r>
            <a:endParaRPr lang="zh-CN" altLang="en-US" dirty="0"/>
          </a:p>
          <a:p>
            <a:r>
              <a:rPr lang="zh-CN" altLang="en-US" dirty="0"/>
              <a:t>  cout &lt;&lt; *result.first	&lt;&lt; " inserted" &lt;&lt; endl; //输出: 5 inserted </a:t>
            </a:r>
            <a:endParaRPr lang="zh-CN" altLang="en-US" dirty="0"/>
          </a:p>
          <a:p>
            <a:r>
              <a:rPr lang="zh-CN" altLang="en-US" dirty="0"/>
              <a:t>  if( st.insert(5).second )		</a:t>
            </a:r>
            <a:endParaRPr lang="zh-CN" altLang="en-US" dirty="0"/>
          </a:p>
          <a:p>
            <a:r>
              <a:rPr lang="zh-CN" altLang="en-US" dirty="0"/>
              <a:t>     cout &lt;&lt; *result.first	&lt;&lt; endl;</a:t>
            </a:r>
            <a:endParaRPr lang="zh-CN" altLang="en-US" dirty="0"/>
          </a:p>
          <a:p>
            <a:r>
              <a:rPr lang="zh-CN" altLang="en-US" dirty="0"/>
              <a:t>  else</a:t>
            </a:r>
            <a:endParaRPr lang="zh-CN" altLang="en-US" dirty="0"/>
          </a:p>
          <a:p>
            <a:r>
              <a:rPr lang="zh-CN" altLang="en-US" dirty="0"/>
              <a:t>      cout &lt;&lt; *result.first &lt;&lt; " already exists" &lt;&lt; endl; //输出 5 already exists pair&lt;IT,IT&gt; bounds = st.equal_range(4);</a:t>
            </a:r>
            <a:endParaRPr lang="zh-CN" altLang="en-US" dirty="0"/>
          </a:p>
          <a:p>
            <a:r>
              <a:rPr lang="zh-CN" altLang="en-US" dirty="0"/>
              <a:t>  </a:t>
            </a:r>
            <a:endParaRPr lang="zh-CN" altLang="en-US" dirty="0"/>
          </a:p>
          <a:p>
            <a:r>
              <a:rPr lang="zh-CN" altLang="en-US" dirty="0"/>
              <a:t>  pair&lt;IT,IT&gt; bounds = st.equal_range(4);</a:t>
            </a:r>
            <a:endParaRPr lang="zh-CN" altLang="en-US" dirty="0"/>
          </a:p>
          <a:p>
            <a:r>
              <a:rPr lang="zh-CN" altLang="en-US" dirty="0"/>
              <a:t>  cout &lt;&lt; *bounds.first &lt;&lt; "," &lt;&lt; *bounds.second ;	//输出：4,5</a:t>
            </a:r>
            <a:endParaRPr lang="zh-CN" altLang="en-US" dirty="0"/>
          </a:p>
          <a:p>
            <a:r>
              <a:rPr lang="zh-CN" altLang="en-US" dirty="0"/>
              <a:t>  return 0;</a:t>
            </a:r>
            <a:endParaRPr lang="zh-CN" altLang="en-US" dirty="0"/>
          </a:p>
          <a:p>
            <a:r>
              <a:rPr lang="zh-CN" altLang="en-US" dirty="0"/>
              <a:t>}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3105"/>
            <a:ext cx="1847997" cy="844569"/>
          </a:xfrm>
          <a:prstGeom prst="rect">
            <a:avLst/>
          </a:prstGeom>
        </p:spPr>
      </p:pic>
      <p:sp>
        <p:nvSpPr>
          <p:cNvPr id="4" name="学论网-矩形 1"/>
          <p:cNvSpPr/>
          <p:nvPr/>
        </p:nvSpPr>
        <p:spPr>
          <a:xfrm>
            <a:off x="0" y="441443"/>
            <a:ext cx="12192000" cy="411392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set</a:t>
            </a:r>
            <a:endParaRPr lang="en-US" altLang="zh-CN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STL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的历史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73735" y="1838325"/>
            <a:ext cx="567690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ea typeface="+mn-lt"/>
              </a:rPr>
              <a:t>In late 1993, I became aware of a new approach to containers and their use that had been developed by </a:t>
            </a:r>
            <a:r>
              <a:rPr lang="zh-CN" altLang="en-US" b="1" dirty="0">
                <a:ea typeface="+mn-lt"/>
              </a:rPr>
              <a:t>Alex Stepanov</a:t>
            </a:r>
            <a:r>
              <a:rPr lang="zh-CN" altLang="en-US" dirty="0">
                <a:ea typeface="+mn-lt"/>
              </a:rPr>
              <a:t>.</a:t>
            </a:r>
            <a:r>
              <a:rPr lang="en-US" altLang="zh-CN" dirty="0">
                <a:ea typeface="+mn-lt"/>
              </a:rPr>
              <a:t> </a:t>
            </a:r>
            <a:r>
              <a:rPr lang="zh-CN" altLang="en-US" dirty="0">
                <a:ea typeface="+mn-lt"/>
              </a:rPr>
              <a:t>The library he was building was called “The STL”. Alex</a:t>
            </a:r>
            <a:r>
              <a:rPr lang="en-US" altLang="zh-CN" dirty="0">
                <a:ea typeface="+mn-lt"/>
              </a:rPr>
              <a:t> </a:t>
            </a:r>
            <a:r>
              <a:rPr lang="zh-CN" altLang="en-US" dirty="0">
                <a:ea typeface="+mn-lt"/>
              </a:rPr>
              <a:t>then worked at HP Labs but he had earlier worked for a</a:t>
            </a:r>
            <a:r>
              <a:rPr lang="en-US" altLang="zh-CN" dirty="0">
                <a:ea typeface="+mn-lt"/>
              </a:rPr>
              <a:t> </a:t>
            </a:r>
            <a:r>
              <a:rPr lang="zh-CN" altLang="en-US" dirty="0">
                <a:ea typeface="+mn-lt"/>
              </a:rPr>
              <a:t>couple of years at Bell Labs, where he had been close to</a:t>
            </a:r>
            <a:r>
              <a:rPr lang="en-US" altLang="zh-CN" dirty="0">
                <a:ea typeface="+mn-lt"/>
              </a:rPr>
              <a:t> </a:t>
            </a:r>
            <a:r>
              <a:rPr lang="zh-CN" altLang="en-US" dirty="0">
                <a:ea typeface="+mn-lt"/>
              </a:rPr>
              <a:t>Andrew Koenig and where I had discussed library design</a:t>
            </a:r>
            <a:r>
              <a:rPr lang="en-US" altLang="zh-CN" dirty="0">
                <a:ea typeface="+mn-lt"/>
              </a:rPr>
              <a:t> </a:t>
            </a:r>
            <a:r>
              <a:rPr lang="zh-CN" altLang="en-US" dirty="0">
                <a:ea typeface="+mn-lt"/>
              </a:rPr>
              <a:t>and template mechanisms with him. He had inspired me</a:t>
            </a:r>
            <a:r>
              <a:rPr lang="en-US" altLang="zh-CN" dirty="0">
                <a:ea typeface="+mn-lt"/>
              </a:rPr>
              <a:t> </a:t>
            </a:r>
            <a:r>
              <a:rPr lang="zh-CN" altLang="en-US" dirty="0">
                <a:ea typeface="+mn-lt"/>
              </a:rPr>
              <a:t>to work harder on generality and efficiency of some of the</a:t>
            </a:r>
            <a:r>
              <a:rPr lang="en-US" altLang="zh-CN" dirty="0">
                <a:ea typeface="+mn-lt"/>
              </a:rPr>
              <a:t> </a:t>
            </a:r>
            <a:r>
              <a:rPr lang="zh-CN" altLang="en-US" dirty="0">
                <a:ea typeface="+mn-lt"/>
              </a:rPr>
              <a:t>template mechanisms, but fortunately he failed to convince</a:t>
            </a:r>
            <a:r>
              <a:rPr lang="en-US" altLang="zh-CN" dirty="0">
                <a:ea typeface="+mn-lt"/>
              </a:rPr>
              <a:t> </a:t>
            </a:r>
            <a:r>
              <a:rPr lang="zh-CN" altLang="en-US" dirty="0">
                <a:ea typeface="+mn-lt"/>
              </a:rPr>
              <a:t>me to make templates more like Ada generics. Had he succeeded, he wouldn’t have been able to design and</a:t>
            </a:r>
            <a:r>
              <a:rPr lang="en-US" altLang="zh-CN" dirty="0">
                <a:ea typeface="+mn-lt"/>
              </a:rPr>
              <a:t> </a:t>
            </a:r>
            <a:r>
              <a:rPr lang="zh-CN" altLang="en-US" dirty="0">
                <a:ea typeface="+mn-lt"/>
              </a:rPr>
              <a:t>implement</a:t>
            </a:r>
            <a:r>
              <a:rPr lang="en-US" altLang="zh-CN" dirty="0">
                <a:ea typeface="+mn-lt"/>
              </a:rPr>
              <a:t> </a:t>
            </a:r>
            <a:r>
              <a:rPr lang="zh-CN" altLang="en-US" dirty="0">
                <a:ea typeface="+mn-lt"/>
              </a:rPr>
              <a:t>the STL!</a:t>
            </a:r>
            <a:endParaRPr lang="zh-CN" altLang="en-US" dirty="0">
              <a:ea typeface="+mn-lt"/>
            </a:endParaRPr>
          </a:p>
          <a:p>
            <a:endParaRPr lang="zh-CN" altLang="en-US" dirty="0">
              <a:ea typeface="+mn-lt"/>
            </a:endParaRPr>
          </a:p>
          <a:p>
            <a:r>
              <a:rPr lang="en-US" altLang="zh-CN" dirty="0">
                <a:ea typeface="+mn-lt"/>
              </a:rPr>
              <a:t>Ref: </a:t>
            </a:r>
            <a:r>
              <a:rPr lang="en-US" altLang="zh-CN" dirty="0">
                <a:ea typeface="+mn-lt"/>
                <a:hlinkClick r:id="rId2" action="ppaction://hlinkfile"/>
              </a:rPr>
              <a:t>Evolving a language in and for the real world: C++ 1991-2006</a:t>
            </a:r>
            <a:endParaRPr lang="en-US" altLang="zh-CN" dirty="0">
              <a:ea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2560" y="1748155"/>
            <a:ext cx="5407025" cy="41643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使用容器：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exp1.cpp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12126" y="1694683"/>
            <a:ext cx="10767747" cy="483209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400" dirty="0">
                <a:latin typeface="Consolas" panose="020B0609020204030204" pitchFamily="49" charset="0"/>
              </a:rPr>
              <a:t>#include &lt;vector&gt;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#include &lt;iostream&gt;                                                             // exp1.cpp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using namespace std;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int main()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{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</a:t>
            </a:r>
            <a:r>
              <a:rPr lang="zh-CN" alt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vector&lt;int&gt; </a:t>
            </a:r>
            <a:r>
              <a:rPr lang="zh-CN" altLang="en-US" sz="1400" dirty="0">
                <a:latin typeface="Consolas" panose="020B0609020204030204" pitchFamily="49" charset="0"/>
              </a:rPr>
              <a:t>ivec = </a:t>
            </a:r>
            <a:r>
              <a:rPr lang="zh-CN" alt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{0, 1, 2, 3, 4, 5, 6, 7, 8, 9}</a:t>
            </a:r>
            <a:r>
              <a:rPr lang="zh-CN" altLang="en-US" sz="1400" dirty="0">
                <a:latin typeface="Consolas" panose="020B0609020204030204" pitchFamily="49" charset="0"/>
              </a:rPr>
              <a:t>;           // ivec包含10个元素，值分别为0~9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ivec.</a:t>
            </a:r>
            <a:r>
              <a:rPr lang="zh-CN" alt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front</a:t>
            </a:r>
            <a:r>
              <a:rPr lang="zh-CN" altLang="en-US" sz="1400" dirty="0">
                <a:latin typeface="Consolas" panose="020B0609020204030204" pitchFamily="49" charset="0"/>
              </a:rPr>
              <a:t>() = 100;                                          // 将第0个元素修改为100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cout &lt;&lt; "the first element: " &lt;&lt; ivec</a:t>
            </a:r>
            <a:r>
              <a:rPr lang="zh-CN" alt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[0] </a:t>
            </a:r>
            <a:r>
              <a:rPr lang="zh-CN" altLang="en-US" sz="1400" dirty="0">
                <a:latin typeface="Consolas" panose="020B0609020204030204" pitchFamily="49" charset="0"/>
              </a:rPr>
              <a:t>&lt;&lt; endl;            // 输出第0个元素的值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ivec</a:t>
            </a:r>
            <a:r>
              <a:rPr lang="zh-CN" alt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[1] </a:t>
            </a:r>
            <a:r>
              <a:rPr lang="zh-CN" altLang="en-US" sz="1400" dirty="0">
                <a:latin typeface="Consolas" panose="020B0609020204030204" pitchFamily="49" charset="0"/>
              </a:rPr>
              <a:t>= 102; // 将第1、第2个元素修改为102、103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ivec.</a:t>
            </a:r>
            <a:r>
              <a:rPr lang="zh-CN" alt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at</a:t>
            </a:r>
            <a:r>
              <a:rPr lang="zh-CN" altLang="en-US" sz="1400" dirty="0">
                <a:latin typeface="Consolas" panose="020B0609020204030204" pitchFamily="49" charset="0"/>
              </a:rPr>
              <a:t>(2) = 103;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 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cout &lt;&lt; "the second element: " &lt;&lt; ivec.</a:t>
            </a:r>
            <a:r>
              <a:rPr lang="zh-CN" alt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at</a:t>
            </a:r>
            <a:r>
              <a:rPr lang="zh-CN" altLang="en-US" sz="1400" dirty="0">
                <a:latin typeface="Consolas" panose="020B0609020204030204" pitchFamily="49" charset="0"/>
              </a:rPr>
              <a:t>(1) &lt;&lt;endl;         //输出第1、第2个元素的值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cout &lt;&lt; "the third element: " &lt;&lt; ivec</a:t>
            </a:r>
            <a:r>
              <a:rPr lang="zh-CN" alt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[2] </a:t>
            </a:r>
            <a:r>
              <a:rPr lang="zh-CN" altLang="en-US" sz="1400" dirty="0">
                <a:latin typeface="Consolas" panose="020B0609020204030204" pitchFamily="49" charset="0"/>
              </a:rPr>
              <a:t>&lt;&lt; endl;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 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ivec.</a:t>
            </a:r>
            <a:r>
              <a:rPr lang="zh-CN" altLang="en-US" sz="1400" dirty="0">
                <a:solidFill>
                  <a:srgbClr val="0070C0"/>
                </a:solidFill>
                <a:latin typeface="Consolas" panose="020B0609020204030204" pitchFamily="49" charset="0"/>
              </a:rPr>
              <a:t>back</a:t>
            </a:r>
            <a:r>
              <a:rPr lang="zh-CN" altLang="en-US" sz="1400" dirty="0">
                <a:latin typeface="Consolas" panose="020B0609020204030204" pitchFamily="49" charset="0"/>
              </a:rPr>
              <a:t>() = 999;                                           //将最后一个元素修改为999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    cout &lt;&lt; "the last element: " &lt;&lt; ivec</a:t>
            </a:r>
            <a:r>
              <a:rPr lang="zh-CN" alt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[9] </a:t>
            </a:r>
            <a:r>
              <a:rPr lang="zh-CN" altLang="en-US" sz="1400" dirty="0">
                <a:latin typeface="Consolas" panose="020B0609020204030204" pitchFamily="49" charset="0"/>
              </a:rPr>
              <a:t>&lt;&lt; endl;             // 输出最后一个元素的值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}</a:t>
            </a:r>
            <a:endParaRPr lang="zh-CN" altLang="en-US" sz="1400" dirty="0">
              <a:latin typeface="Consolas" panose="020B0609020204030204" pitchFamily="49" charset="0"/>
            </a:endParaRPr>
          </a:p>
        </p:txBody>
      </p:sp>
      <p:graphicFrame>
        <p:nvGraphicFramePr>
          <p:cNvPr id="64544" name="Group 32"/>
          <p:cNvGraphicFramePr>
            <a:graphicFrameLocks noGrp="1"/>
          </p:cNvGraphicFramePr>
          <p:nvPr/>
        </p:nvGraphicFramePr>
        <p:xfrm>
          <a:off x="7101205" y="2413635"/>
          <a:ext cx="3931285" cy="518160"/>
        </p:xfrm>
        <a:graphic>
          <a:graphicData uri="http://schemas.openxmlformats.org/drawingml/2006/table">
            <a:tbl>
              <a:tblPr/>
              <a:tblGrid>
                <a:gridCol w="393700"/>
                <a:gridCol w="393065"/>
                <a:gridCol w="393700"/>
                <a:gridCol w="399415"/>
                <a:gridCol w="386080"/>
                <a:gridCol w="393065"/>
                <a:gridCol w="393700"/>
                <a:gridCol w="391795"/>
                <a:gridCol w="394335"/>
                <a:gridCol w="392430"/>
              </a:tblGrid>
              <a:tr h="51816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800" b="1" i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523" marB="4552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800" b="1" i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523" marB="455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800" b="1" i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523" marB="455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800" b="1" i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523" marB="455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800" b="1" i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523" marB="455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800" b="1" i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523" marB="455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800" b="1" i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523" marB="455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800" b="1" i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523" marB="455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800" b="1" i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523" marB="455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endParaRPr kumimoji="0" lang="zh-CN" altLang="en-US" sz="2800" b="1" i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FillTx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523" marB="4552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2319" name="Rectangle 33"/>
          <p:cNvSpPr/>
          <p:nvPr/>
        </p:nvSpPr>
        <p:spPr>
          <a:xfrm>
            <a:off x="6279198" y="2415223"/>
            <a:ext cx="1008062" cy="503237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None/>
            </a:pPr>
            <a:r>
              <a:rPr lang="en-US" altLang="zh-CN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ivec</a:t>
            </a:r>
            <a:endParaRPr lang="en-US" altLang="zh-CN" sz="28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52245" y="1010920"/>
            <a:ext cx="239331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600">
                <a:solidFill>
                  <a:srgbClr val="00B0F0"/>
                </a:solidFill>
              </a:rPr>
              <a:t>vector:</a:t>
            </a:r>
            <a:r>
              <a:rPr lang="zh-CN" altLang="en-US" sz="1600">
                <a:solidFill>
                  <a:srgbClr val="00B0F0"/>
                </a:solidFill>
              </a:rPr>
              <a:t>类模板，动态数组</a:t>
            </a:r>
            <a:endParaRPr lang="zh-CN" altLang="en-US" sz="1600">
              <a:solidFill>
                <a:srgbClr val="00B0F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29305" y="1911350"/>
            <a:ext cx="286258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solidFill>
                  <a:srgbClr val="00B0F0"/>
                </a:solidFill>
              </a:rPr>
              <a:t>front:</a:t>
            </a:r>
            <a:r>
              <a:rPr lang="zh-CN" altLang="en-US" sz="1400">
                <a:solidFill>
                  <a:srgbClr val="00B0F0"/>
                </a:solidFill>
              </a:rPr>
              <a:t>访问第</a:t>
            </a:r>
            <a:r>
              <a:rPr lang="en-US" altLang="zh-CN" sz="1400">
                <a:solidFill>
                  <a:srgbClr val="00B0F0"/>
                </a:solidFill>
              </a:rPr>
              <a:t>0</a:t>
            </a:r>
            <a:r>
              <a:rPr lang="zh-CN" altLang="en-US" sz="1400">
                <a:solidFill>
                  <a:srgbClr val="00B0F0"/>
                </a:solidFill>
              </a:rPr>
              <a:t>个元素的引用</a:t>
            </a:r>
            <a:endParaRPr lang="zh-CN" altLang="en-US" sz="1400">
              <a:solidFill>
                <a:srgbClr val="00B0F0"/>
              </a:solidFill>
            </a:endParaRPr>
          </a:p>
          <a:p>
            <a:r>
              <a:rPr lang="en-US" altLang="zh-CN" sz="1400">
                <a:solidFill>
                  <a:srgbClr val="00B0F0"/>
                </a:solidFill>
              </a:rPr>
              <a:t>[0]:</a:t>
            </a:r>
            <a:r>
              <a:rPr lang="zh-CN" altLang="en-US" sz="1400">
                <a:solidFill>
                  <a:srgbClr val="00B0F0"/>
                </a:solidFill>
              </a:rPr>
              <a:t>下标访问</a:t>
            </a:r>
            <a:endParaRPr lang="zh-CN" altLang="en-US" sz="1400">
              <a:solidFill>
                <a:srgbClr val="00B0F0"/>
              </a:solidFill>
            </a:endParaRPr>
          </a:p>
          <a:p>
            <a:r>
              <a:rPr lang="en-US" altLang="zh-CN" sz="1400">
                <a:solidFill>
                  <a:srgbClr val="00B0F0"/>
                </a:solidFill>
              </a:rPr>
              <a:t>at(i):</a:t>
            </a:r>
            <a:r>
              <a:rPr lang="zh-CN" altLang="en-US" sz="1400">
                <a:solidFill>
                  <a:srgbClr val="00B0F0"/>
                </a:solidFill>
              </a:rPr>
              <a:t>访问第</a:t>
            </a:r>
            <a:r>
              <a:rPr lang="en-US" altLang="zh-CN" sz="1400">
                <a:solidFill>
                  <a:srgbClr val="00B0F0"/>
                </a:solidFill>
              </a:rPr>
              <a:t>i</a:t>
            </a:r>
            <a:r>
              <a:rPr lang="zh-CN" altLang="en-US" sz="1400">
                <a:solidFill>
                  <a:srgbClr val="00B0F0"/>
                </a:solidFill>
              </a:rPr>
              <a:t>个元素，会做越界检查</a:t>
            </a:r>
            <a:endParaRPr lang="zh-CN" altLang="en-US" sz="1400">
              <a:solidFill>
                <a:srgbClr val="00B0F0"/>
              </a:solidFill>
            </a:endParaRPr>
          </a:p>
          <a:p>
            <a:r>
              <a:rPr lang="en-US" altLang="zh-CN" sz="1400">
                <a:solidFill>
                  <a:srgbClr val="00B0F0"/>
                </a:solidFill>
              </a:rPr>
              <a:t>back:</a:t>
            </a:r>
            <a:r>
              <a:rPr lang="zh-CN" altLang="en-US" sz="1400">
                <a:solidFill>
                  <a:srgbClr val="00B0F0"/>
                </a:solidFill>
              </a:rPr>
              <a:t>访问最后一个元素的引用</a:t>
            </a:r>
            <a:endParaRPr lang="zh-CN" altLang="en-US" sz="140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使用容器：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exp1.cpp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13315" name="Text Box 3"/>
          <p:cNvSpPr txBox="1"/>
          <p:nvPr/>
        </p:nvSpPr>
        <p:spPr>
          <a:xfrm>
            <a:off x="2022475" y="1945958"/>
            <a:ext cx="73914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None/>
            </a:pPr>
            <a:endParaRPr lang="zh-CN" altLang="zh-CN" sz="2400" b="0" dirty="0">
              <a:latin typeface="Tahoma" panose="020B0604030504040204" pitchFamily="34" charset="0"/>
            </a:endParaRPr>
          </a:p>
        </p:txBody>
      </p:sp>
      <p:graphicFrame>
        <p:nvGraphicFramePr>
          <p:cNvPr id="88144" name="Group 80"/>
          <p:cNvGraphicFramePr>
            <a:graphicFrameLocks noGrp="1"/>
          </p:cNvGraphicFramePr>
          <p:nvPr/>
        </p:nvGraphicFramePr>
        <p:xfrm>
          <a:off x="3381057" y="1945958"/>
          <a:ext cx="5494338" cy="396875"/>
        </p:xfrm>
        <a:graphic>
          <a:graphicData uri="http://schemas.openxmlformats.org/drawingml/2006/table">
            <a:tbl>
              <a:tblPr/>
              <a:tblGrid>
                <a:gridCol w="779463"/>
                <a:gridCol w="779462"/>
                <a:gridCol w="779463"/>
                <a:gridCol w="395287"/>
                <a:gridCol w="396875"/>
                <a:gridCol w="395288"/>
                <a:gridCol w="396875"/>
                <a:gridCol w="395287"/>
                <a:gridCol w="396875"/>
                <a:gridCol w="779463"/>
              </a:tblGrid>
              <a:tr h="39687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102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103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rgbClr val="FF0000"/>
                        </a:buClr>
                        <a:defRPr sz="28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 eaLnBrk="0" hangingPunct="0">
                        <a:spcBef>
                          <a:spcPct val="20000"/>
                        </a:spcBef>
                        <a:defRPr sz="24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 eaLnBrk="0" hangingPunct="0">
                        <a:spcBef>
                          <a:spcPct val="20000"/>
                        </a:spcBef>
                        <a:defRPr sz="2000"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 eaLnBrk="0" hangingPunct="0">
                        <a:spcBef>
                          <a:spcPct val="20000"/>
                        </a:spcBef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b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FF0000"/>
                        </a:buClr>
                        <a:buSzTx/>
                        <a:buFontTx/>
                        <a:buNone/>
                      </a:pP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999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T="45793" marB="457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3341" name="Rectangle 31"/>
          <p:cNvSpPr/>
          <p:nvPr/>
        </p:nvSpPr>
        <p:spPr>
          <a:xfrm>
            <a:off x="2372995" y="1838008"/>
            <a:ext cx="1008062" cy="503237"/>
          </a:xfrm>
          <a:prstGeom prst="rect">
            <a:avLst/>
          </a:prstGeom>
          <a:noFill/>
          <a:ln w="9525">
            <a:noFill/>
          </a:ln>
        </p:spPr>
        <p:txBody>
          <a:bodyPr wrap="none" anchor="ctr" anchorCtr="0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None/>
            </a:pPr>
            <a:r>
              <a:rPr lang="en-US" altLang="zh-CN" sz="2800" dirty="0">
                <a:latin typeface="Times New Roman" panose="02020603050405020304" pitchFamily="18" charset="0"/>
              </a:rPr>
              <a:t>ivec</a:t>
            </a:r>
            <a:endParaRPr lang="en-US" altLang="zh-CN" sz="2800" dirty="0">
              <a:latin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72995" y="2511108"/>
            <a:ext cx="7040880" cy="119888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the first element: 100</a:t>
            </a:r>
            <a:endParaRPr lang="zh-CN" altLang="en-US" dirty="0"/>
          </a:p>
          <a:p>
            <a:r>
              <a:rPr lang="zh-CN" altLang="en-US" dirty="0"/>
              <a:t>the second element: 102</a:t>
            </a:r>
            <a:endParaRPr lang="zh-CN" altLang="en-US" dirty="0"/>
          </a:p>
          <a:p>
            <a:r>
              <a:rPr lang="zh-CN" altLang="en-US" dirty="0"/>
              <a:t>the third element: 103</a:t>
            </a:r>
            <a:endParaRPr lang="zh-CN" altLang="en-US" dirty="0"/>
          </a:p>
          <a:p>
            <a:r>
              <a:rPr lang="zh-CN" altLang="en-US" dirty="0"/>
              <a:t>the last element: 999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939800" y="3975943"/>
            <a:ext cx="10312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要点解释</a:t>
            </a:r>
            <a:r>
              <a:rPr lang="zh-CN" altLang="en-US" sz="2000" dirty="0"/>
              <a:t>：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vector&lt;T&gt; </a:t>
            </a:r>
            <a:r>
              <a:rPr lang="zh-CN" altLang="en-US" sz="2000" dirty="0"/>
              <a:t>是</a:t>
            </a:r>
            <a:r>
              <a:rPr lang="zh-CN" altLang="en-US" sz="2000" b="1" dirty="0">
                <a:solidFill>
                  <a:srgbClr val="FF0000"/>
                </a:solidFill>
              </a:rPr>
              <a:t>动态</a:t>
            </a:r>
            <a:r>
              <a:rPr lang="zh-CN" altLang="en-US" sz="2000" dirty="0"/>
              <a:t>的</a:t>
            </a:r>
            <a:r>
              <a:rPr lang="zh-CN" altLang="en-US" sz="2000" b="1" dirty="0">
                <a:solidFill>
                  <a:srgbClr val="FF0000"/>
                </a:solidFill>
              </a:rPr>
              <a:t>连续</a:t>
            </a:r>
            <a:r>
              <a:rPr lang="zh-CN" altLang="en-US" sz="2000" dirty="0"/>
              <a:t>数组。</a:t>
            </a:r>
            <a:r>
              <a:rPr lang="zh-CN" altLang="en-US" sz="2000" dirty="0">
                <a:highlight>
                  <a:srgbClr val="FFFF00"/>
                </a:highlight>
              </a:rPr>
              <a:t>动态指它的长度是可变的；连续指它的元素可用 </a:t>
            </a:r>
            <a:r>
              <a:rPr lang="en-US" altLang="zh-CN" sz="2000" dirty="0">
                <a:highlight>
                  <a:srgbClr val="FFFF00"/>
                </a:highlight>
              </a:rPr>
              <a:t>T</a:t>
            </a:r>
            <a:r>
              <a:rPr lang="zh-CN" altLang="en-US" sz="2000" dirty="0">
                <a:highlight>
                  <a:srgbClr val="FFFF00"/>
                </a:highlight>
              </a:rPr>
              <a:t>* 访问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它实现了两种</a:t>
            </a:r>
            <a:r>
              <a:rPr lang="zh-CN" altLang="en-US" sz="2000" b="1" dirty="0"/>
              <a:t>元素访问</a:t>
            </a:r>
            <a:endParaRPr lang="en-US" altLang="zh-CN" sz="20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operator [] </a:t>
            </a:r>
            <a:r>
              <a:rPr lang="zh-CN" altLang="en-US" sz="2000" dirty="0"/>
              <a:t>，注意：</a:t>
            </a:r>
            <a:r>
              <a:rPr lang="zh-CN" altLang="en-US" sz="2000" dirty="0">
                <a:solidFill>
                  <a:srgbClr val="FF0000"/>
                </a:solidFill>
              </a:rPr>
              <a:t>不检查下标是否越界</a:t>
            </a:r>
            <a:endParaRPr lang="en-US" altLang="zh-CN" sz="2000" dirty="0">
              <a:solidFill>
                <a:srgbClr val="FF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访问元素函数（返回元素的左值）：</a:t>
            </a:r>
            <a:r>
              <a:rPr lang="en-US" altLang="zh-CN" sz="2000" dirty="0"/>
              <a:t>front</a:t>
            </a:r>
            <a:r>
              <a:rPr lang="zh-CN" altLang="en-US" sz="2000" dirty="0"/>
              <a:t>，</a:t>
            </a:r>
            <a:r>
              <a:rPr lang="en-US" altLang="zh-CN" sz="2000" dirty="0"/>
              <a:t>at(int)</a:t>
            </a:r>
            <a:r>
              <a:rPr lang="zh-CN" altLang="en-US" sz="2000" dirty="0"/>
              <a:t>，</a:t>
            </a:r>
            <a:r>
              <a:rPr lang="en-US" altLang="zh-CN" sz="2000" dirty="0"/>
              <a:t>back</a:t>
            </a:r>
            <a:r>
              <a:rPr lang="zh-CN" altLang="en-US" sz="2000" dirty="0"/>
              <a:t>。其中，</a:t>
            </a:r>
            <a:r>
              <a:rPr lang="en-US" altLang="zh-CN" sz="2000" dirty="0">
                <a:solidFill>
                  <a:srgbClr val="FF0000"/>
                </a:solidFill>
              </a:rPr>
              <a:t>at </a:t>
            </a:r>
            <a:r>
              <a:rPr lang="zh-CN" altLang="en-US" sz="2000" dirty="0">
                <a:solidFill>
                  <a:srgbClr val="FF0000"/>
                </a:solidFill>
              </a:rPr>
              <a:t>检查下标越界</a:t>
            </a:r>
            <a:r>
              <a:rPr lang="zh-CN" altLang="en-US" sz="2000" dirty="0"/>
              <a:t>，抛出异常</a:t>
            </a:r>
            <a:endParaRPr lang="en-US" altLang="zh-CN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dirty="0"/>
              <a:t>实现了</a:t>
            </a:r>
            <a:r>
              <a:rPr lang="zh-CN" altLang="en-US" sz="2000" b="1" dirty="0"/>
              <a:t>列表初始化</a:t>
            </a:r>
            <a:r>
              <a:rPr lang="zh-CN" altLang="en-US" sz="2000" dirty="0"/>
              <a:t>（直接列表和复制列表）</a:t>
            </a:r>
            <a:endParaRPr lang="zh-CN" altLang="en-US" sz="2000" dirty="0"/>
          </a:p>
        </p:txBody>
      </p:sp>
      <p:sp>
        <p:nvSpPr>
          <p:cNvPr id="4" name="文本框 3"/>
          <p:cNvSpPr txBox="1"/>
          <p:nvPr/>
        </p:nvSpPr>
        <p:spPr>
          <a:xfrm>
            <a:off x="1151233" y="6488668"/>
            <a:ext cx="27318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hlinkClick r:id="rId2"/>
              </a:rPr>
              <a:t>列表初始化 </a:t>
            </a:r>
            <a:r>
              <a:rPr lang="en-US" altLang="zh-CN" sz="1400" dirty="0">
                <a:hlinkClick r:id="rId2"/>
              </a:rPr>
              <a:t>(C++11 </a:t>
            </a:r>
            <a:r>
              <a:rPr lang="zh-CN" altLang="en-US" sz="1400" dirty="0">
                <a:hlinkClick r:id="rId2"/>
              </a:rPr>
              <a:t>起</a:t>
            </a:r>
            <a:r>
              <a:rPr lang="en-US" altLang="zh-CN" sz="1400" dirty="0">
                <a:hlinkClick r:id="rId2"/>
              </a:rPr>
              <a:t>) (gitee.io)</a:t>
            </a:r>
            <a:endParaRPr lang="zh-CN" altLang="en-US" sz="1400" dirty="0"/>
          </a:p>
        </p:txBody>
      </p:sp>
      <p:sp>
        <p:nvSpPr>
          <p:cNvPr id="5" name="文本框 4"/>
          <p:cNvSpPr txBox="1"/>
          <p:nvPr/>
        </p:nvSpPr>
        <p:spPr>
          <a:xfrm>
            <a:off x="5834168" y="6488667"/>
            <a:ext cx="1447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hlinkClick r:id="rId3"/>
              </a:rPr>
              <a:t>容器库 </a:t>
            </a:r>
            <a:r>
              <a:rPr lang="en-US" altLang="zh-CN" sz="1400" dirty="0">
                <a:hlinkClick r:id="rId3"/>
              </a:rPr>
              <a:t>(gitee.io)</a:t>
            </a:r>
            <a:endParaRPr lang="zh-CN" alt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51" name="学论网-矩形 1"/>
          <p:cNvSpPr/>
          <p:nvPr/>
        </p:nvSpPr>
        <p:spPr>
          <a:xfrm>
            <a:off x="0" y="81087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使用迭代器：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charset="-122"/>
              </a:rPr>
              <a:t>exp2.cpp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sp>
        <p:nvSpPr>
          <p:cNvPr id="13315" name="Text Box 3"/>
          <p:cNvSpPr txBox="1"/>
          <p:nvPr/>
        </p:nvSpPr>
        <p:spPr>
          <a:xfrm>
            <a:off x="2022475" y="1945958"/>
            <a:ext cx="739140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Char char="•"/>
              <a:defRPr sz="32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b="1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50000"/>
              </a:spcBef>
              <a:buClrTx/>
              <a:buNone/>
            </a:pPr>
            <a:endParaRPr lang="zh-CN" altLang="zh-CN" sz="2400" b="0" dirty="0">
              <a:latin typeface="Tahoma" panose="020B060403050404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18634" y="1744776"/>
            <a:ext cx="10354732" cy="4831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Consolas" panose="020B0609020204030204" pitchFamily="49" charset="0"/>
              </a:rPr>
              <a:t>#include &lt;iostream&gt;</a:t>
            </a:r>
            <a:endParaRPr lang="en-US" altLang="zh-CN" sz="1400" dirty="0">
              <a:latin typeface="Consolas" panose="020B0609020204030204" pitchFamily="49" charset="0"/>
            </a:endParaRPr>
          </a:p>
          <a:p>
            <a:r>
              <a:rPr lang="en-US" altLang="zh-CN" sz="1400" dirty="0">
                <a:latin typeface="Consolas" panose="020B0609020204030204" pitchFamily="49" charset="0"/>
              </a:rPr>
              <a:t>#include &lt;vector&gt;</a:t>
            </a:r>
            <a:endParaRPr lang="en-US" altLang="zh-CN" sz="1400" dirty="0">
              <a:latin typeface="Consolas" panose="020B0609020204030204" pitchFamily="49" charset="0"/>
            </a:endParaRPr>
          </a:p>
          <a:p>
            <a:r>
              <a:rPr lang="en-US" altLang="zh-CN" sz="1400" dirty="0">
                <a:latin typeface="Consolas" panose="020B0609020204030204" pitchFamily="49" charset="0"/>
              </a:rPr>
              <a:t>using std::vector;</a:t>
            </a:r>
            <a:endParaRPr lang="en-US" altLang="zh-CN" sz="1400" dirty="0">
              <a:latin typeface="Consolas" panose="020B0609020204030204" pitchFamily="49" charset="0"/>
            </a:endParaRPr>
          </a:p>
          <a:p>
            <a:endParaRPr lang="en-US" altLang="zh-CN" sz="1400" dirty="0">
              <a:latin typeface="Consolas" panose="020B0609020204030204" pitchFamily="49" charset="0"/>
            </a:endParaRPr>
          </a:p>
          <a:p>
            <a:r>
              <a:rPr lang="en-US" altLang="zh-CN" sz="1400" dirty="0">
                <a:latin typeface="Consolas" panose="020B0609020204030204" pitchFamily="49" charset="0"/>
              </a:rPr>
              <a:t>int main()</a:t>
            </a:r>
            <a:endParaRPr lang="en-US" altLang="zh-CN" sz="1400" dirty="0">
              <a:latin typeface="Consolas" panose="020B0609020204030204" pitchFamily="49" charset="0"/>
            </a:endParaRPr>
          </a:p>
          <a:p>
            <a:r>
              <a:rPr lang="en-US" altLang="zh-CN" sz="1400" dirty="0">
                <a:latin typeface="Consolas" panose="020B0609020204030204" pitchFamily="49" charset="0"/>
              </a:rPr>
              <a:t>{</a:t>
            </a:r>
            <a:endParaRPr lang="en-US" altLang="zh-CN" sz="1400" dirty="0">
              <a:latin typeface="Consolas" panose="020B0609020204030204" pitchFamily="49" charset="0"/>
            </a:endParaRPr>
          </a:p>
          <a:p>
            <a:r>
              <a:rPr lang="en-US" altLang="zh-CN" sz="1400" dirty="0">
                <a:latin typeface="Consolas" panose="020B0609020204030204" pitchFamily="49" charset="0"/>
              </a:rPr>
              <a:t>	vector&lt;int&gt; </a:t>
            </a:r>
            <a:r>
              <a:rPr lang="en-US" altLang="zh-CN" sz="1400" dirty="0" err="1">
                <a:latin typeface="Consolas" panose="020B0609020204030204" pitchFamily="49" charset="0"/>
              </a:rPr>
              <a:t>ivec</a:t>
            </a:r>
            <a:r>
              <a:rPr lang="en-US" altLang="zh-CN" sz="1400" dirty="0">
                <a:latin typeface="Consolas" panose="020B0609020204030204" pitchFamily="49" charset="0"/>
              </a:rPr>
              <a:t>(10, 2);			// </a:t>
            </a:r>
            <a:r>
              <a:rPr lang="zh-CN" altLang="en-US" sz="1400" dirty="0">
                <a:latin typeface="Consolas" panose="020B0609020204030204" pitchFamily="49" charset="0"/>
              </a:rPr>
              <a:t>创建含</a:t>
            </a:r>
            <a:r>
              <a:rPr lang="en-US" altLang="zh-CN" sz="1400" dirty="0">
                <a:latin typeface="Consolas" panose="020B0609020204030204" pitchFamily="49" charset="0"/>
              </a:rPr>
              <a:t>10</a:t>
            </a:r>
            <a:r>
              <a:rPr lang="zh-CN" altLang="en-US" sz="1400" dirty="0">
                <a:latin typeface="Consolas" panose="020B0609020204030204" pitchFamily="49" charset="0"/>
              </a:rPr>
              <a:t>个值为</a:t>
            </a:r>
            <a:r>
              <a:rPr lang="en-US" altLang="zh-CN" sz="1400" dirty="0">
                <a:latin typeface="Consolas" panose="020B0609020204030204" pitchFamily="49" charset="0"/>
              </a:rPr>
              <a:t>2</a:t>
            </a:r>
            <a:r>
              <a:rPr lang="zh-CN" altLang="en-US" sz="1400" dirty="0">
                <a:latin typeface="Consolas" panose="020B0609020204030204" pitchFamily="49" charset="0"/>
              </a:rPr>
              <a:t>的元素的</a:t>
            </a:r>
            <a:r>
              <a:rPr lang="en-US" altLang="zh-CN" sz="1400" dirty="0">
                <a:latin typeface="Consolas" panose="020B0609020204030204" pitchFamily="49" charset="0"/>
              </a:rPr>
              <a:t>vector</a:t>
            </a:r>
            <a:r>
              <a:rPr lang="zh-CN" altLang="en-US" sz="1400" dirty="0">
                <a:latin typeface="Consolas" panose="020B0609020204030204" pitchFamily="49" charset="0"/>
              </a:rPr>
              <a:t>容器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	</a:t>
            </a:r>
            <a:r>
              <a:rPr lang="en-US" altLang="zh-CN" sz="1400" dirty="0">
                <a:solidFill>
                  <a:srgbClr val="FF0000"/>
                </a:solidFill>
                <a:latin typeface="Consolas" panose="020B0609020204030204" pitchFamily="49" charset="0"/>
              </a:rPr>
              <a:t>vector&lt;int&gt;::iterator </a:t>
            </a:r>
            <a:r>
              <a:rPr lang="en-US" altLang="zh-CN" sz="1400" dirty="0" err="1">
                <a:latin typeface="Consolas" panose="020B0609020204030204" pitchFamily="49" charset="0"/>
              </a:rPr>
              <a:t>iter</a:t>
            </a:r>
            <a:r>
              <a:rPr lang="en-US" altLang="zh-CN" sz="1400" dirty="0">
                <a:latin typeface="Consolas" panose="020B0609020204030204" pitchFamily="49" charset="0"/>
              </a:rPr>
              <a:t>;			// </a:t>
            </a:r>
            <a:r>
              <a:rPr lang="zh-CN" altLang="en-US" sz="1400" dirty="0">
                <a:latin typeface="Consolas" panose="020B0609020204030204" pitchFamily="49" charset="0"/>
              </a:rPr>
              <a:t>声明迭代器对象（正向迭代器）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	</a:t>
            </a:r>
            <a:r>
              <a:rPr lang="en-US" altLang="zh-CN" sz="1400" dirty="0">
                <a:solidFill>
                  <a:srgbClr val="FF0000"/>
                </a:solidFill>
                <a:latin typeface="Consolas" panose="020B0609020204030204" pitchFamily="49" charset="0"/>
              </a:rPr>
              <a:t>vector&lt;int&gt;::</a:t>
            </a:r>
            <a:r>
              <a:rPr lang="en-US" altLang="zh-CN" sz="1400" dirty="0" err="1">
                <a:solidFill>
                  <a:srgbClr val="FF0000"/>
                </a:solidFill>
                <a:latin typeface="Consolas" panose="020B0609020204030204" pitchFamily="49" charset="0"/>
              </a:rPr>
              <a:t>reverse_iterator</a:t>
            </a:r>
            <a:r>
              <a:rPr lang="en-US" altLang="zh-CN" sz="14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400" dirty="0" err="1">
                <a:latin typeface="Consolas" panose="020B0609020204030204" pitchFamily="49" charset="0"/>
              </a:rPr>
              <a:t>riter</a:t>
            </a:r>
            <a:r>
              <a:rPr lang="en-US" altLang="zh-CN" sz="1400" dirty="0">
                <a:latin typeface="Consolas" panose="020B0609020204030204" pitchFamily="49" charset="0"/>
              </a:rPr>
              <a:t>; 		// </a:t>
            </a:r>
            <a:r>
              <a:rPr lang="zh-CN" altLang="en-US" sz="1400" dirty="0">
                <a:latin typeface="Consolas" panose="020B0609020204030204" pitchFamily="49" charset="0"/>
              </a:rPr>
              <a:t>声明迭代器对象（反向迭代器）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	</a:t>
            </a:r>
            <a:r>
              <a:rPr lang="en-US" altLang="zh-CN" sz="1400" dirty="0" err="1">
                <a:latin typeface="Consolas" panose="020B0609020204030204" pitchFamily="49" charset="0"/>
              </a:rPr>
              <a:t>iter</a:t>
            </a:r>
            <a:r>
              <a:rPr lang="en-US" altLang="zh-CN" sz="1400" dirty="0">
                <a:latin typeface="Consolas" panose="020B0609020204030204" pitchFamily="49" charset="0"/>
              </a:rPr>
              <a:t> = </a:t>
            </a:r>
            <a:r>
              <a:rPr lang="en-US" altLang="zh-CN" sz="1400" dirty="0" err="1">
                <a:latin typeface="Consolas" panose="020B0609020204030204" pitchFamily="49" charset="0"/>
              </a:rPr>
              <a:t>ivec.begin</a:t>
            </a:r>
            <a:r>
              <a:rPr lang="en-US" altLang="zh-CN" sz="1400" dirty="0">
                <a:latin typeface="Consolas" panose="020B0609020204030204" pitchFamily="49" charset="0"/>
              </a:rPr>
              <a:t>(); 	// </a:t>
            </a:r>
            <a:r>
              <a:rPr lang="zh-CN" altLang="en-US" sz="1400" dirty="0">
                <a:highlight>
                  <a:srgbClr val="FFFF00"/>
                </a:highlight>
                <a:latin typeface="Consolas" panose="020B0609020204030204" pitchFamily="49" charset="0"/>
              </a:rPr>
              <a:t>获取指向第</a:t>
            </a:r>
            <a:r>
              <a:rPr lang="en-US" altLang="zh-CN" sz="1400" dirty="0">
                <a:highlight>
                  <a:srgbClr val="FFFF00"/>
                </a:highlight>
                <a:latin typeface="Consolas" panose="020B0609020204030204" pitchFamily="49" charset="0"/>
              </a:rPr>
              <a:t>0</a:t>
            </a:r>
            <a:r>
              <a:rPr lang="zh-CN" altLang="en-US" sz="1400" dirty="0">
                <a:highlight>
                  <a:srgbClr val="FFFF00"/>
                </a:highlight>
                <a:latin typeface="Consolas" panose="020B0609020204030204" pitchFamily="49" charset="0"/>
              </a:rPr>
              <a:t>个元素的迭代器</a:t>
            </a:r>
            <a:endParaRPr lang="zh-CN" altLang="en-US" sz="1400" dirty="0">
              <a:highlight>
                <a:srgbClr val="FFFF00"/>
              </a:highlight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	*</a:t>
            </a:r>
            <a:r>
              <a:rPr lang="en-US" altLang="zh-CN" sz="1400" dirty="0" err="1">
                <a:latin typeface="Consolas" panose="020B0609020204030204" pitchFamily="49" charset="0"/>
              </a:rPr>
              <a:t>iter</a:t>
            </a:r>
            <a:r>
              <a:rPr lang="en-US" altLang="zh-CN" sz="1400" dirty="0">
                <a:latin typeface="Consolas" panose="020B0609020204030204" pitchFamily="49" charset="0"/>
              </a:rPr>
              <a:t> += 10;		// </a:t>
            </a:r>
            <a:r>
              <a:rPr lang="zh-CN" altLang="en-US" sz="1400" dirty="0">
                <a:latin typeface="Consolas" panose="020B0609020204030204" pitchFamily="49" charset="0"/>
              </a:rPr>
              <a:t>将第</a:t>
            </a:r>
            <a:r>
              <a:rPr lang="en-US" altLang="zh-CN" sz="1400" dirty="0">
                <a:latin typeface="Consolas" panose="020B0609020204030204" pitchFamily="49" charset="0"/>
              </a:rPr>
              <a:t>0</a:t>
            </a:r>
            <a:r>
              <a:rPr lang="zh-CN" altLang="en-US" sz="1400" dirty="0">
                <a:latin typeface="Consolas" panose="020B0609020204030204" pitchFamily="49" charset="0"/>
              </a:rPr>
              <a:t>个元素的值加</a:t>
            </a:r>
            <a:r>
              <a:rPr lang="en-US" altLang="zh-CN" sz="1400" dirty="0">
                <a:latin typeface="Consolas" panose="020B0609020204030204" pitchFamily="49" charset="0"/>
              </a:rPr>
              <a:t>10</a:t>
            </a:r>
            <a:endParaRPr lang="en-US" altLang="zh-CN" sz="1400" dirty="0">
              <a:latin typeface="Consolas" panose="020B0609020204030204" pitchFamily="49" charset="0"/>
            </a:endParaRPr>
          </a:p>
          <a:p>
            <a:endParaRPr lang="en-US" altLang="zh-CN" sz="1400" dirty="0">
              <a:latin typeface="Consolas" panose="020B0609020204030204" pitchFamily="49" charset="0"/>
            </a:endParaRPr>
          </a:p>
          <a:p>
            <a:r>
              <a:rPr lang="en-US" altLang="zh-CN" sz="1400" dirty="0">
                <a:latin typeface="Consolas" panose="020B0609020204030204" pitchFamily="49" charset="0"/>
              </a:rPr>
              <a:t>	</a:t>
            </a:r>
            <a:r>
              <a:rPr lang="en-US" altLang="zh-CN" sz="1400" dirty="0" err="1">
                <a:latin typeface="Consolas" panose="020B0609020204030204" pitchFamily="49" charset="0"/>
              </a:rPr>
              <a:t>riter</a:t>
            </a:r>
            <a:r>
              <a:rPr lang="en-US" altLang="zh-CN" sz="1400" dirty="0">
                <a:latin typeface="Consolas" panose="020B0609020204030204" pitchFamily="49" charset="0"/>
              </a:rPr>
              <a:t> = </a:t>
            </a:r>
            <a:r>
              <a:rPr lang="en-US" altLang="zh-CN" sz="1400" dirty="0" err="1">
                <a:latin typeface="Consolas" panose="020B0609020204030204" pitchFamily="49" charset="0"/>
              </a:rPr>
              <a:t>ivec.rend</a:t>
            </a:r>
            <a:r>
              <a:rPr lang="en-US" altLang="zh-CN" sz="1400" dirty="0">
                <a:latin typeface="Consolas" panose="020B0609020204030204" pitchFamily="49" charset="0"/>
              </a:rPr>
              <a:t>(); 	// </a:t>
            </a:r>
            <a:r>
              <a:rPr lang="en-US" altLang="zh-CN" sz="1400" dirty="0" err="1">
                <a:highlight>
                  <a:srgbClr val="FFFF00"/>
                </a:highlight>
                <a:latin typeface="Consolas" panose="020B0609020204030204" pitchFamily="49" charset="0"/>
              </a:rPr>
              <a:t>riter</a:t>
            </a:r>
            <a:r>
              <a:rPr lang="zh-CN" altLang="en-US" sz="1400" dirty="0">
                <a:highlight>
                  <a:srgbClr val="FFFF00"/>
                </a:highlight>
                <a:latin typeface="Consolas" panose="020B0609020204030204" pitchFamily="49" charset="0"/>
              </a:rPr>
              <a:t>指向第</a:t>
            </a:r>
            <a:r>
              <a:rPr lang="en-US" altLang="zh-CN" sz="1400" dirty="0">
                <a:highlight>
                  <a:srgbClr val="FFFF00"/>
                </a:highlight>
                <a:latin typeface="Consolas" panose="020B0609020204030204" pitchFamily="49" charset="0"/>
              </a:rPr>
              <a:t>0</a:t>
            </a:r>
            <a:r>
              <a:rPr lang="zh-CN" altLang="en-US" sz="1400" dirty="0">
                <a:highlight>
                  <a:srgbClr val="FFFF00"/>
                </a:highlight>
                <a:latin typeface="Consolas" panose="020B0609020204030204" pitchFamily="49" charset="0"/>
              </a:rPr>
              <a:t>个元素的前一位置</a:t>
            </a:r>
            <a:endParaRPr lang="zh-CN" altLang="en-US" sz="1400" dirty="0">
              <a:highlight>
                <a:srgbClr val="FFFF00"/>
              </a:highlight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	*</a:t>
            </a:r>
            <a:r>
              <a:rPr lang="en-US" altLang="zh-CN" sz="1400" dirty="0">
                <a:latin typeface="Consolas" panose="020B0609020204030204" pitchFamily="49" charset="0"/>
              </a:rPr>
              <a:t>(</a:t>
            </a:r>
            <a:r>
              <a:rPr lang="en-US" altLang="zh-CN" sz="1400" dirty="0" err="1">
                <a:latin typeface="Consolas" panose="020B0609020204030204" pitchFamily="49" charset="0"/>
              </a:rPr>
              <a:t>riter</a:t>
            </a:r>
            <a:r>
              <a:rPr lang="en-US" altLang="zh-CN" sz="1400" dirty="0">
                <a:latin typeface="Consolas" panose="020B0609020204030204" pitchFamily="49" charset="0"/>
              </a:rPr>
              <a:t> - 1) += 10;	// </a:t>
            </a:r>
            <a:r>
              <a:rPr lang="zh-CN" altLang="en-US" sz="1400" dirty="0">
                <a:latin typeface="Consolas" panose="020B0609020204030204" pitchFamily="49" charset="0"/>
              </a:rPr>
              <a:t>将第</a:t>
            </a:r>
            <a:r>
              <a:rPr lang="en-US" altLang="zh-CN" sz="1400" dirty="0">
                <a:latin typeface="Consolas" panose="020B0609020204030204" pitchFamily="49" charset="0"/>
              </a:rPr>
              <a:t>0</a:t>
            </a:r>
            <a:r>
              <a:rPr lang="zh-CN" altLang="en-US" sz="1400" dirty="0">
                <a:latin typeface="Consolas" panose="020B0609020204030204" pitchFamily="49" charset="0"/>
              </a:rPr>
              <a:t>个元素的值加</a:t>
            </a:r>
            <a:r>
              <a:rPr lang="en-US" altLang="zh-CN" sz="1400" dirty="0">
                <a:latin typeface="Consolas" panose="020B0609020204030204" pitchFamily="49" charset="0"/>
              </a:rPr>
              <a:t>10</a:t>
            </a:r>
            <a:endParaRPr lang="en-US" altLang="zh-CN" sz="1400" dirty="0">
              <a:latin typeface="Consolas" panose="020B0609020204030204" pitchFamily="49" charset="0"/>
            </a:endParaRPr>
          </a:p>
          <a:p>
            <a:endParaRPr lang="en-US" altLang="zh-CN" sz="1400" dirty="0">
              <a:latin typeface="Consolas" panose="020B0609020204030204" pitchFamily="49" charset="0"/>
            </a:endParaRPr>
          </a:p>
          <a:p>
            <a:r>
              <a:rPr lang="en-US" altLang="zh-CN" sz="1400" dirty="0">
                <a:latin typeface="Consolas" panose="020B0609020204030204" pitchFamily="49" charset="0"/>
              </a:rPr>
              <a:t>	</a:t>
            </a:r>
            <a:r>
              <a:rPr lang="en-US" altLang="zh-CN" sz="1400" dirty="0" err="1">
                <a:latin typeface="Consolas" panose="020B0609020204030204" pitchFamily="49" charset="0"/>
              </a:rPr>
              <a:t>iter</a:t>
            </a:r>
            <a:r>
              <a:rPr lang="en-US" altLang="zh-CN" sz="1400" dirty="0">
                <a:latin typeface="Consolas" panose="020B0609020204030204" pitchFamily="49" charset="0"/>
              </a:rPr>
              <a:t> = </a:t>
            </a:r>
            <a:r>
              <a:rPr lang="en-US" altLang="zh-CN" sz="1400" dirty="0" err="1">
                <a:latin typeface="Consolas" panose="020B0609020204030204" pitchFamily="49" charset="0"/>
              </a:rPr>
              <a:t>ivec.end</a:t>
            </a:r>
            <a:r>
              <a:rPr lang="en-US" altLang="zh-CN" sz="1400" dirty="0">
                <a:latin typeface="Consolas" panose="020B0609020204030204" pitchFamily="49" charset="0"/>
              </a:rPr>
              <a:t>(); 	// </a:t>
            </a:r>
            <a:r>
              <a:rPr lang="en-US" altLang="zh-CN" sz="1400" dirty="0" err="1">
                <a:highlight>
                  <a:srgbClr val="FFFF00"/>
                </a:highlight>
                <a:latin typeface="Consolas" panose="020B0609020204030204" pitchFamily="49" charset="0"/>
              </a:rPr>
              <a:t>iter</a:t>
            </a:r>
            <a:r>
              <a:rPr lang="zh-CN" altLang="en-US" sz="1400" dirty="0">
                <a:highlight>
                  <a:srgbClr val="FFFF00"/>
                </a:highlight>
                <a:latin typeface="Consolas" panose="020B0609020204030204" pitchFamily="49" charset="0"/>
              </a:rPr>
              <a:t>指向最后一个元素的下一位置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	*</a:t>
            </a:r>
            <a:r>
              <a:rPr lang="en-US" altLang="zh-CN" sz="1400" dirty="0">
                <a:latin typeface="Consolas" panose="020B0609020204030204" pitchFamily="49" charset="0"/>
              </a:rPr>
              <a:t>(</a:t>
            </a:r>
            <a:r>
              <a:rPr lang="en-US" altLang="zh-CN" sz="1400" dirty="0" err="1">
                <a:latin typeface="Consolas" panose="020B0609020204030204" pitchFamily="49" charset="0"/>
              </a:rPr>
              <a:t>iter</a:t>
            </a:r>
            <a:r>
              <a:rPr lang="en-US" altLang="zh-CN" sz="1400" dirty="0">
                <a:latin typeface="Consolas" panose="020B0609020204030204" pitchFamily="49" charset="0"/>
              </a:rPr>
              <a:t> - 1) = 100; 	// </a:t>
            </a:r>
            <a:r>
              <a:rPr lang="zh-CN" altLang="en-US" sz="1400" dirty="0">
                <a:latin typeface="Consolas" panose="020B0609020204030204" pitchFamily="49" charset="0"/>
              </a:rPr>
              <a:t>将最后一个元素的值改为</a:t>
            </a:r>
            <a:r>
              <a:rPr lang="en-US" altLang="zh-CN" sz="1400" dirty="0">
                <a:latin typeface="Consolas" panose="020B0609020204030204" pitchFamily="49" charset="0"/>
              </a:rPr>
              <a:t>100</a:t>
            </a:r>
            <a:endParaRPr lang="en-US" altLang="zh-CN" sz="1400" dirty="0">
              <a:latin typeface="Consolas" panose="020B0609020204030204" pitchFamily="49" charset="0"/>
            </a:endParaRPr>
          </a:p>
          <a:p>
            <a:endParaRPr lang="en-US" altLang="zh-CN" sz="1400" dirty="0">
              <a:latin typeface="Consolas" panose="020B0609020204030204" pitchFamily="49" charset="0"/>
            </a:endParaRPr>
          </a:p>
          <a:p>
            <a:r>
              <a:rPr lang="en-US" altLang="zh-CN" sz="1400" dirty="0">
                <a:latin typeface="Consolas" panose="020B0609020204030204" pitchFamily="49" charset="0"/>
              </a:rPr>
              <a:t>	</a:t>
            </a:r>
            <a:r>
              <a:rPr lang="en-US" altLang="zh-CN" sz="1400" dirty="0" err="1">
                <a:latin typeface="Consolas" panose="020B0609020204030204" pitchFamily="49" charset="0"/>
              </a:rPr>
              <a:t>riter</a:t>
            </a:r>
            <a:r>
              <a:rPr lang="en-US" altLang="zh-CN" sz="1400" dirty="0">
                <a:latin typeface="Consolas" panose="020B0609020204030204" pitchFamily="49" charset="0"/>
              </a:rPr>
              <a:t> = </a:t>
            </a:r>
            <a:r>
              <a:rPr lang="en-US" altLang="zh-CN" sz="1400" dirty="0" err="1">
                <a:latin typeface="Consolas" panose="020B0609020204030204" pitchFamily="49" charset="0"/>
              </a:rPr>
              <a:t>ivec.rbegin</a:t>
            </a:r>
            <a:r>
              <a:rPr lang="en-US" altLang="zh-CN" sz="1400" dirty="0">
                <a:latin typeface="Consolas" panose="020B0609020204030204" pitchFamily="49" charset="0"/>
              </a:rPr>
              <a:t>(); 	//</a:t>
            </a:r>
            <a:r>
              <a:rPr lang="en-US" altLang="zh-CN" sz="1400" dirty="0"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en-US" altLang="zh-CN" sz="1400" dirty="0" err="1">
                <a:highlight>
                  <a:srgbClr val="FFFF00"/>
                </a:highlight>
                <a:latin typeface="Consolas" panose="020B0609020204030204" pitchFamily="49" charset="0"/>
              </a:rPr>
              <a:t>riter</a:t>
            </a:r>
            <a:r>
              <a:rPr lang="zh-CN" altLang="en-US" sz="1400" dirty="0">
                <a:highlight>
                  <a:srgbClr val="FFFF00"/>
                </a:highlight>
                <a:latin typeface="Consolas" panose="020B0609020204030204" pitchFamily="49" charset="0"/>
              </a:rPr>
              <a:t>指向最后一个元素</a:t>
            </a:r>
            <a:endParaRPr lang="zh-CN" altLang="en-US" sz="1400" dirty="0">
              <a:latin typeface="Consolas" panose="020B0609020204030204" pitchFamily="49" charset="0"/>
            </a:endParaRPr>
          </a:p>
          <a:p>
            <a:r>
              <a:rPr lang="zh-CN" altLang="en-US" sz="1400" dirty="0">
                <a:latin typeface="Consolas" panose="020B0609020204030204" pitchFamily="49" charset="0"/>
              </a:rPr>
              <a:t>	*</a:t>
            </a:r>
            <a:r>
              <a:rPr lang="en-US" altLang="zh-CN" sz="1400" dirty="0" err="1">
                <a:latin typeface="Consolas" panose="020B0609020204030204" pitchFamily="49" charset="0"/>
              </a:rPr>
              <a:t>riter</a:t>
            </a:r>
            <a:r>
              <a:rPr lang="en-US" altLang="zh-CN" sz="1400" dirty="0">
                <a:latin typeface="Consolas" panose="020B0609020204030204" pitchFamily="49" charset="0"/>
              </a:rPr>
              <a:t> -= 20;		// </a:t>
            </a:r>
            <a:r>
              <a:rPr lang="zh-CN" altLang="en-US" sz="1400" dirty="0">
                <a:latin typeface="Consolas" panose="020B0609020204030204" pitchFamily="49" charset="0"/>
              </a:rPr>
              <a:t>将最后一个元素的值减</a:t>
            </a:r>
            <a:r>
              <a:rPr lang="en-US" altLang="zh-CN" sz="1400" dirty="0">
                <a:latin typeface="Consolas" panose="020B0609020204030204" pitchFamily="49" charset="0"/>
              </a:rPr>
              <a:t>20</a:t>
            </a:r>
            <a:endParaRPr lang="en-US" altLang="zh-CN" sz="1400" dirty="0">
              <a:latin typeface="Consolas" panose="020B0609020204030204" pitchFamily="49" charset="0"/>
            </a:endParaRPr>
          </a:p>
          <a:p>
            <a:r>
              <a:rPr lang="en-US" altLang="zh-CN" sz="1400" dirty="0">
                <a:latin typeface="Consolas" panose="020B0609020204030204" pitchFamily="49" charset="0"/>
              </a:rPr>
              <a:t>}</a:t>
            </a:r>
            <a:endParaRPr lang="zh-CN" altLang="en-US" sz="1400" dirty="0">
              <a:latin typeface="Consolas" panose="020B0609020204030204" pitchFamily="49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06805" y="1191895"/>
            <a:ext cx="2011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00B0F0"/>
                </a:solidFill>
              </a:rPr>
              <a:t>相当于指针的泛化</a:t>
            </a:r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119745" y="527177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00B0F0"/>
                </a:solidFill>
              </a:rPr>
              <a:t>超尾</a:t>
            </a:r>
            <a:endParaRPr lang="zh-CN" altLang="en-US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TABLE_BEAUTIFY" val="smartTable{61d19c45-4c06-4916-84f9-2a3fcebdbe6a}"/>
  <p:tag name="TABLE_ENDDRAG_ORIGIN_RECT" val="758*407"/>
  <p:tag name="TABLE_ENDDRAG_RECT" val="123*130*758*407"/>
</p:tagLst>
</file>

<file path=ppt/tags/tag64.xml><?xml version="1.0" encoding="utf-8"?>
<p:tagLst xmlns:p="http://schemas.openxmlformats.org/presentationml/2006/main">
  <p:tag name="KSO_WM_UNIT_TABLE_BEAUTIFY" val="smartTable{0028cc79-f914-4b04-a5ba-e2d0bbbc2e7b}"/>
</p:tagLst>
</file>

<file path=ppt/tags/tag65.xml><?xml version="1.0" encoding="utf-8"?>
<p:tagLst xmlns:p="http://schemas.openxmlformats.org/presentationml/2006/main">
  <p:tag name="KSO_WM_UNIT_TABLE_BEAUTIFY" val="smartTable{096da29c-4ce2-4b4e-a647-7c40882d8600}"/>
  <p:tag name="TABLE_ENDDRAG_ORIGIN_RECT" val="825*284"/>
  <p:tag name="TABLE_ENDDRAG_RECT" val="67*139*825*284"/>
</p:tagLst>
</file>

<file path=ppt/tags/tag66.xml><?xml version="1.0" encoding="utf-8"?>
<p:tagLst xmlns:p="http://schemas.openxmlformats.org/presentationml/2006/main">
  <p:tag name="KSO_WM_UNIT_TABLE_BEAUTIFY" val="smartTable{c72fd329-e107-49d5-91a9-45e7dd4755f8}"/>
  <p:tag name="TABLE_ENDDRAG_ORIGIN_RECT" val="722*384"/>
  <p:tag name="TABLE_ENDDRAG_RECT" val="108*147*722*384"/>
</p:tagLst>
</file>

<file path=ppt/tags/tag67.xml><?xml version="1.0" encoding="utf-8"?>
<p:tagLst xmlns:p="http://schemas.openxmlformats.org/presentationml/2006/main">
  <p:tag name="KSO_WM_UNIT_TABLE_BEAUTIFY" val="smartTable{e14f5f7c-700e-4a81-aa25-3473300dd0a8}"/>
</p:tagLst>
</file>

<file path=ppt/tags/tag68.xml><?xml version="1.0" encoding="utf-8"?>
<p:tagLst xmlns:p="http://schemas.openxmlformats.org/presentationml/2006/main">
  <p:tag name="KSO_WM_UNIT_TABLE_BEAUTIFY" val="smartTable{5b762cf5-2385-4da3-bc46-17f487f73924}"/>
</p:tagLst>
</file>

<file path=ppt/tags/tag69.xml><?xml version="1.0" encoding="utf-8"?>
<p:tagLst xmlns:p="http://schemas.openxmlformats.org/presentationml/2006/main">
  <p:tag name="KSO_WM_UNIT_TABLE_BEAUTIFY" val="smartTable{a88b0c42-9378-4299-936d-5f700f6a013e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TABLE_BEAUTIFY" val="smartTable{4ce91a8f-df4b-4e3e-b598-6b457683c813}"/>
</p:tagLst>
</file>

<file path=ppt/tags/tag71.xml><?xml version="1.0" encoding="utf-8"?>
<p:tagLst xmlns:p="http://schemas.openxmlformats.org/presentationml/2006/main">
  <p:tag name="KSO_WM_UNIT_TABLE_BEAUTIFY" val="smartTable{c01bd843-1761-4f59-a284-5a50f776eb2d}"/>
</p:tagLst>
</file>

<file path=ppt/tags/tag72.xml><?xml version="1.0" encoding="utf-8"?>
<p:tagLst xmlns:p="http://schemas.openxmlformats.org/presentationml/2006/main">
  <p:tag name="KSO_WM_UNIT_TABLE_BEAUTIFY" val="smartTable{e40c5c73-6fcd-4fa9-90ae-fd8502f35dbc}"/>
</p:tagLst>
</file>

<file path=ppt/tags/tag73.xml><?xml version="1.0" encoding="utf-8"?>
<p:tagLst xmlns:p="http://schemas.openxmlformats.org/presentationml/2006/main">
  <p:tag name="KSO_WM_UNIT_TABLE_BEAUTIFY" val="smartTable{3f6bb6f3-d299-4c82-8da6-c3ce71e5d07a}"/>
</p:tagLst>
</file>

<file path=ppt/tags/tag74.xml><?xml version="1.0" encoding="utf-8"?>
<p:tagLst xmlns:p="http://schemas.openxmlformats.org/presentationml/2006/main">
  <p:tag name="KSO_WM_UNIT_TABLE_BEAUTIFY" val="smartTable{681ccf4b-327c-40e1-b208-6b2bdf4688a2}"/>
  <p:tag name="TABLE_ENDDRAG_ORIGIN_RECT" val="700*396"/>
  <p:tag name="TABLE_ENDDRAG_RECT" val="11*94*700*396"/>
</p:tagLst>
</file>

<file path=ppt/tags/tag75.xml><?xml version="1.0" encoding="utf-8"?>
<p:tagLst xmlns:p="http://schemas.openxmlformats.org/presentationml/2006/main">
  <p:tag name="KSO_WM_UNIT_TABLE_BEAUTIFY" val="smartTable{248bdc4e-ab0d-4a8a-9618-9b938ae1e675}"/>
</p:tagLst>
</file>

<file path=ppt/tags/tag76.xml><?xml version="1.0" encoding="utf-8"?>
<p:tagLst xmlns:p="http://schemas.openxmlformats.org/presentationml/2006/main">
  <p:tag name="KSO_WM_UNIT_TABLE_BEAUTIFY" val="smartTable{b3046c17-d8e2-4da1-9d3a-77194d552ce2}"/>
</p:tagLst>
</file>

<file path=ppt/tags/tag77.xml><?xml version="1.0" encoding="utf-8"?>
<p:tagLst xmlns:p="http://schemas.openxmlformats.org/presentationml/2006/main">
  <p:tag name="COMMONDATA" val="eyJoZGlkIjoiMDUxNjQxOGJmM2UzMDE1N2U0NWU1MzBkMTJkYTNkNjA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2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004723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16012</Words>
  <Application>WPS 演示</Application>
  <PresentationFormat>宽屏</PresentationFormat>
  <Paragraphs>1439</Paragraphs>
  <Slides>50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50</vt:i4>
      </vt:variant>
    </vt:vector>
  </HeadingPairs>
  <TitlesOfParts>
    <vt:vector size="69" baseType="lpstr">
      <vt:lpstr>Arial</vt:lpstr>
      <vt:lpstr>宋体</vt:lpstr>
      <vt:lpstr>Wingdings</vt:lpstr>
      <vt:lpstr>Wingdings</vt:lpstr>
      <vt:lpstr>Courier New</vt:lpstr>
      <vt:lpstr>微软雅黑</vt:lpstr>
      <vt:lpstr>Impact MT Std</vt:lpstr>
      <vt:lpstr>Consolas</vt:lpstr>
      <vt:lpstr>Times New Roman</vt:lpstr>
      <vt:lpstr>Tahoma</vt:lpstr>
      <vt:lpstr>Arial Unicode MS</vt:lpstr>
      <vt:lpstr>Calibri</vt:lpstr>
      <vt:lpstr>DejaVu Sans</vt:lpstr>
      <vt:lpstr>Wingdings</vt:lpstr>
      <vt:lpstr>黑体</vt:lpstr>
      <vt:lpstr>等线</vt:lpstr>
      <vt:lpstr>等线 Light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The dream of blue sea</cp:lastModifiedBy>
  <cp:revision>221</cp:revision>
  <dcterms:created xsi:type="dcterms:W3CDTF">2019-06-19T02:08:00Z</dcterms:created>
  <dcterms:modified xsi:type="dcterms:W3CDTF">2022-06-10T01:49:50Z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2052-11.1.0.11753</vt:lpwstr>
  </property>
  <property fmtid="{D5CDD505-2E9C-101B-9397-08002B2CF9AE}" pid="3" name="ICV">
    <vt:lpwstr>247CFC5FC14F4C2CAFCC1A2FA0B1CFC0</vt:lpwstr>
  </property>
</Properties>
</file>